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1.xml" ContentType="application/vnd.openxmlformats-officedocument.presentationml.notesSlide+xml"/>
  <Override PartName="/ppt/comments/comment3.xml" ContentType="application/vnd.openxmlformats-officedocument.presentationml.comments+xml"/>
  <Override PartName="/ppt/comments/comment4.xml" ContentType="application/vnd.openxmlformats-officedocument.presentationml.comments+xml"/>
  <Override PartName="/ppt/notesSlides/notesSlide2.xml" ContentType="application/vnd.openxmlformats-officedocument.presentationml.notesSlide+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511"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79" r:id="rId11"/>
    <p:sldId id="266" r:id="rId12"/>
    <p:sldId id="267" r:id="rId13"/>
    <p:sldId id="268" r:id="rId14"/>
    <p:sldId id="269" r:id="rId15"/>
    <p:sldId id="270" r:id="rId16"/>
    <p:sldId id="271" r:id="rId17"/>
    <p:sldId id="272" r:id="rId18"/>
    <p:sldId id="273" r:id="rId19"/>
    <p:sldId id="274" r:id="rId20"/>
    <p:sldId id="281" r:id="rId21"/>
    <p:sldId id="275" r:id="rId22"/>
    <p:sldId id="288" r:id="rId23"/>
    <p:sldId id="276" r:id="rId24"/>
    <p:sldId id="289" r:id="rId25"/>
    <p:sldId id="290" r:id="rId26"/>
    <p:sldId id="287" r:id="rId27"/>
    <p:sldId id="282" r:id="rId28"/>
    <p:sldId id="280" r:id="rId29"/>
    <p:sldId id="283" r:id="rId30"/>
    <p:sldId id="284" r:id="rId31"/>
    <p:sldId id="285" r:id="rId32"/>
    <p:sldId id="26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tyaki Das" initials="SD" lastIdx="8" clrIdx="0">
    <p:extLst>
      <p:ext uri="{19B8F6BF-5375-455C-9EA6-DF929625EA0E}">
        <p15:presenceInfo xmlns:p15="http://schemas.microsoft.com/office/powerpoint/2012/main" userId="d8baf94ac25a6ca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71" autoAdjust="0"/>
    <p:restoredTop sz="94660"/>
  </p:normalViewPr>
  <p:slideViewPr>
    <p:cSldViewPr snapToGrid="0">
      <p:cViewPr varScale="1">
        <p:scale>
          <a:sx n="102" d="100"/>
          <a:sy n="102" d="100"/>
        </p:scale>
        <p:origin x="126" y="2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6-02T14:58:38.555" idx="1">
    <p:pos x="2589" y="3260"/>
    <p:text>instead of showing percentage mention phases(e.g. design, front end coding, back end coding) or features(e.g., bmi page, price page)</p:text>
    <p:extLst>
      <p:ext uri="{C676402C-5697-4E1C-873F-D02D1690AC5C}">
        <p15:threadingInfo xmlns:p15="http://schemas.microsoft.com/office/powerpoint/2012/main" timeZoneBias="-3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6-02T15:00:18.995" idx="2">
    <p:pos x="5819" y="1384"/>
    <p:text>is this correct?</p:text>
    <p:extLst>
      <p:ext uri="{C676402C-5697-4E1C-873F-D02D1690AC5C}">
        <p15:threadingInfo xmlns:p15="http://schemas.microsoft.com/office/powerpoint/2012/main" timeZoneBias="-360"/>
      </p:ext>
    </p:extLst>
  </p:cm>
  <p:cm authorId="1" dt="2020-06-02T15:00:55.243" idx="3">
    <p:pos x="6692" y="1627"/>
    <p:text>never include paragraphs in your slide. try to convert it into a bullet list. also there are many grammatical mistakes</p:text>
    <p:extLst>
      <p:ext uri="{C676402C-5697-4E1C-873F-D02D1690AC5C}">
        <p15:threadingInfo xmlns:p15="http://schemas.microsoft.com/office/powerpoint/2012/main" timeZoneBias="-3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6-02T15:02:29.005" idx="4">
    <p:pos x="10" y="10"/>
    <p:text>unnecessary slide</p:text>
    <p:extLst>
      <p:ext uri="{C676402C-5697-4E1C-873F-D02D1690AC5C}">
        <p15:threadingInfo xmlns:p15="http://schemas.microsoft.com/office/powerpoint/2012/main" timeZoneBias="-3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6-02T15:02:40.241" idx="5">
    <p:pos x="10" y="10"/>
    <p:text>unnecessary slide</p:text>
    <p:extLst>
      <p:ext uri="{C676402C-5697-4E1C-873F-D02D1690AC5C}">
        <p15:threadingInfo xmlns:p15="http://schemas.microsoft.com/office/powerpoint/2012/main" timeZoneBias="-36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0-06-02T15:05:03.427" idx="6">
    <p:pos x="10" y="10"/>
    <p:text>the design of admin panel doesn't match with other designs. this could be a problem</p:text>
    <p:extLst>
      <p:ext uri="{C676402C-5697-4E1C-873F-D02D1690AC5C}">
        <p15:threadingInfo xmlns:p15="http://schemas.microsoft.com/office/powerpoint/2012/main" timeZoneBias="-36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0-06-02T15:06:00.675" idx="7">
    <p:pos x="10" y="10"/>
    <p:text>unnecessary slide</p:text>
    <p:extLst>
      <p:ext uri="{C676402C-5697-4E1C-873F-D02D1690AC5C}">
        <p15:threadingInfo xmlns:p15="http://schemas.microsoft.com/office/powerpoint/2012/main" timeZoneBias="-36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0-06-02T15:06:20.279" idx="8">
    <p:pos x="10" y="10"/>
    <p:text>Why is the filename Meshkat.php? Why did you not follow the laravel naming conventions or any other recognized naming conventions? Such practices is not tolerated in the industry. This could cost you marks in presentation badly.</p:text>
    <p:extLst>
      <p:ext uri="{C676402C-5697-4E1C-873F-D02D1690AC5C}">
        <p15:threadingInfo xmlns:p15="http://schemas.microsoft.com/office/powerpoint/2012/main" timeZoneBias="-3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DFCEA8-89F6-4947-A8E3-510E72A93657}" type="datetimeFigureOut">
              <a:rPr lang="en-US" smtClean="0"/>
              <a:t>6/2/2020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54DF9F-4B36-4F5F-B9BC-E64381714A5B}" type="slidenum">
              <a:rPr lang="en-US" smtClean="0"/>
              <a:t>‹#›</a:t>
            </a:fld>
            <a:endParaRPr lang="en-US"/>
          </a:p>
        </p:txBody>
      </p:sp>
    </p:spTree>
    <p:extLst>
      <p:ext uri="{BB962C8B-B14F-4D97-AF65-F5344CB8AC3E}">
        <p14:creationId xmlns:p14="http://schemas.microsoft.com/office/powerpoint/2010/main" val="2822353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54DF9F-4B36-4F5F-B9BC-E64381714A5B}" type="slidenum">
              <a:rPr lang="en-US" smtClean="0"/>
              <a:t>7</a:t>
            </a:fld>
            <a:endParaRPr lang="en-US"/>
          </a:p>
        </p:txBody>
      </p:sp>
    </p:spTree>
    <p:extLst>
      <p:ext uri="{BB962C8B-B14F-4D97-AF65-F5344CB8AC3E}">
        <p14:creationId xmlns:p14="http://schemas.microsoft.com/office/powerpoint/2010/main" val="3578099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54DF9F-4B36-4F5F-B9BC-E64381714A5B}" type="slidenum">
              <a:rPr lang="en-US" smtClean="0"/>
              <a:t>12</a:t>
            </a:fld>
            <a:endParaRPr lang="en-US"/>
          </a:p>
        </p:txBody>
      </p:sp>
    </p:spTree>
    <p:extLst>
      <p:ext uri="{BB962C8B-B14F-4D97-AF65-F5344CB8AC3E}">
        <p14:creationId xmlns:p14="http://schemas.microsoft.com/office/powerpoint/2010/main" val="3055594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D0E58A2D-B5B2-42DE-8C71-44FBAB76FB48}" type="datetimeFigureOut">
              <a:rPr lang="en-US" smtClean="0"/>
              <a:t>6/2/2020</a:t>
            </a:fld>
            <a:endParaRPr lang="en-US"/>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52CB760-EE41-4477-9535-CBA6F359359E}"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2277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E58A2D-B5B2-42DE-8C71-44FBAB76FB48}" type="datetimeFigureOut">
              <a:rPr lang="en-US" smtClean="0"/>
              <a:t>6/2/2020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2CB760-EE41-4477-9535-CBA6F359359E}" type="slidenum">
              <a:rPr lang="en-US" smtClean="0"/>
              <a:t>‹#›</a:t>
            </a:fld>
            <a:endParaRPr lang="en-US"/>
          </a:p>
        </p:txBody>
      </p:sp>
    </p:spTree>
    <p:extLst>
      <p:ext uri="{BB962C8B-B14F-4D97-AF65-F5344CB8AC3E}">
        <p14:creationId xmlns:p14="http://schemas.microsoft.com/office/powerpoint/2010/main" val="2739696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E58A2D-B5B2-42DE-8C71-44FBAB76FB48}" type="datetimeFigureOut">
              <a:rPr lang="en-US" smtClean="0"/>
              <a:t>6/2/2020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2CB760-EE41-4477-9535-CBA6F359359E}" type="slidenum">
              <a:rPr lang="en-US" smtClean="0"/>
              <a:t>‹#›</a:t>
            </a:fld>
            <a:endParaRPr lang="en-US"/>
          </a:p>
        </p:txBody>
      </p:sp>
    </p:spTree>
    <p:extLst>
      <p:ext uri="{BB962C8B-B14F-4D97-AF65-F5344CB8AC3E}">
        <p14:creationId xmlns:p14="http://schemas.microsoft.com/office/powerpoint/2010/main" val="948743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E58A2D-B5B2-42DE-8C71-44FBAB76FB48}" type="datetimeFigureOut">
              <a:rPr lang="en-US" smtClean="0"/>
              <a:t>6/2/2020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2CB760-EE41-4477-9535-CBA6F359359E}" type="slidenum">
              <a:rPr lang="en-US" smtClean="0"/>
              <a:t>‹#›</a:t>
            </a:fld>
            <a:endParaRPr lang="en-US"/>
          </a:p>
        </p:txBody>
      </p:sp>
    </p:spTree>
    <p:extLst>
      <p:ext uri="{BB962C8B-B14F-4D97-AF65-F5344CB8AC3E}">
        <p14:creationId xmlns:p14="http://schemas.microsoft.com/office/powerpoint/2010/main" val="2452965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E58A2D-B5B2-42DE-8C71-44FBAB76FB48}" type="datetimeFigureOut">
              <a:rPr lang="en-US" smtClean="0"/>
              <a:t>6/2/2020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2CB760-EE41-4477-9535-CBA6F359359E}" type="slidenum">
              <a:rPr lang="en-US" smtClean="0"/>
              <a:t>‹#›</a:t>
            </a:fld>
            <a:endParaRPr lang="en-US"/>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2046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0E58A2D-B5B2-42DE-8C71-44FBAB76FB48}" type="datetimeFigureOut">
              <a:rPr lang="en-US" smtClean="0"/>
              <a:t>6/2/2020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2CB760-EE41-4477-9535-CBA6F359359E}" type="slidenum">
              <a:rPr lang="en-US" smtClean="0"/>
              <a:t>‹#›</a:t>
            </a:fld>
            <a:endParaRPr lang="en-US"/>
          </a:p>
        </p:txBody>
      </p:sp>
    </p:spTree>
    <p:extLst>
      <p:ext uri="{BB962C8B-B14F-4D97-AF65-F5344CB8AC3E}">
        <p14:creationId xmlns:p14="http://schemas.microsoft.com/office/powerpoint/2010/main" val="400007636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0E58A2D-B5B2-42DE-8C71-44FBAB76FB48}" type="datetimeFigureOut">
              <a:rPr lang="en-US" smtClean="0"/>
              <a:t>6/2/2020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2CB760-EE41-4477-9535-CBA6F359359E}" type="slidenum">
              <a:rPr lang="en-US" smtClean="0"/>
              <a:t>‹#›</a:t>
            </a:fld>
            <a:endParaRPr lang="en-US"/>
          </a:p>
        </p:txBody>
      </p:sp>
    </p:spTree>
    <p:extLst>
      <p:ext uri="{BB962C8B-B14F-4D97-AF65-F5344CB8AC3E}">
        <p14:creationId xmlns:p14="http://schemas.microsoft.com/office/powerpoint/2010/main" val="86070148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0E58A2D-B5B2-42DE-8C71-44FBAB76FB48}" type="datetimeFigureOut">
              <a:rPr lang="en-US" smtClean="0"/>
              <a:t>6/2/2020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2CB760-EE41-4477-9535-CBA6F359359E}" type="slidenum">
              <a:rPr lang="en-US" smtClean="0"/>
              <a:t>‹#›</a:t>
            </a:fld>
            <a:endParaRPr lang="en-US"/>
          </a:p>
        </p:txBody>
      </p:sp>
    </p:spTree>
    <p:extLst>
      <p:ext uri="{BB962C8B-B14F-4D97-AF65-F5344CB8AC3E}">
        <p14:creationId xmlns:p14="http://schemas.microsoft.com/office/powerpoint/2010/main" val="1611463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E58A2D-B5B2-42DE-8C71-44FBAB76FB48}" type="datetimeFigureOut">
              <a:rPr lang="en-US" smtClean="0"/>
              <a:t>6/2/2020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2CB760-EE41-4477-9535-CBA6F359359E}" type="slidenum">
              <a:rPr lang="en-US" smtClean="0"/>
              <a:t>‹#›</a:t>
            </a:fld>
            <a:endParaRPr lang="en-US"/>
          </a:p>
        </p:txBody>
      </p:sp>
    </p:spTree>
    <p:extLst>
      <p:ext uri="{BB962C8B-B14F-4D97-AF65-F5344CB8AC3E}">
        <p14:creationId xmlns:p14="http://schemas.microsoft.com/office/powerpoint/2010/main" val="1149545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E58A2D-B5B2-42DE-8C71-44FBAB76FB48}" type="datetimeFigureOut">
              <a:rPr lang="en-US" smtClean="0"/>
              <a:t>6/2/2020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2CB760-EE41-4477-9535-CBA6F359359E}" type="slidenum">
              <a:rPr lang="en-US" smtClean="0"/>
              <a:t>‹#›</a:t>
            </a:fld>
            <a:endParaRPr lang="en-US"/>
          </a:p>
        </p:txBody>
      </p:sp>
    </p:spTree>
    <p:extLst>
      <p:ext uri="{BB962C8B-B14F-4D97-AF65-F5344CB8AC3E}">
        <p14:creationId xmlns:p14="http://schemas.microsoft.com/office/powerpoint/2010/main" val="286455407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E58A2D-B5B2-42DE-8C71-44FBAB76FB48}" type="datetimeFigureOut">
              <a:rPr lang="en-US" smtClean="0"/>
              <a:t>6/2/2020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52CB760-EE41-4477-9535-CBA6F359359E}" type="slidenum">
              <a:rPr lang="en-US" smtClean="0"/>
              <a:t>‹#›</a:t>
            </a:fld>
            <a:endParaRPr lang="en-US"/>
          </a:p>
        </p:txBody>
      </p:sp>
    </p:spTree>
    <p:extLst>
      <p:ext uri="{BB962C8B-B14F-4D97-AF65-F5344CB8AC3E}">
        <p14:creationId xmlns:p14="http://schemas.microsoft.com/office/powerpoint/2010/main" val="2369372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D0E58A2D-B5B2-42DE-8C71-44FBAB76FB48}" type="datetimeFigureOut">
              <a:rPr lang="en-US" smtClean="0"/>
              <a:t>6/2/2020</a:t>
            </a:fld>
            <a:endParaRPr 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C52CB760-EE41-4477-9535-CBA6F359359E}" type="slidenum">
              <a:rPr lang="en-US" smtClean="0"/>
              <a:t>‹#›</a:t>
            </a:fld>
            <a:endParaRPr lang="en-US"/>
          </a:p>
        </p:txBody>
      </p:sp>
    </p:spTree>
    <p:extLst>
      <p:ext uri="{BB962C8B-B14F-4D97-AF65-F5344CB8AC3E}">
        <p14:creationId xmlns:p14="http://schemas.microsoft.com/office/powerpoint/2010/main" val="993551740"/>
      </p:ext>
    </p:extLst>
  </p:cSld>
  <p:clrMap bg1="lt1" tx1="dk1" bg2="lt2" tx2="dk2" accent1="accent1" accent2="accent2" accent3="accent3" accent4="accent4" accent5="accent5" accent6="accent6" hlink="hlink" folHlink="folHlink"/>
  <p:sldLayoutIdLst>
    <p:sldLayoutId id="2147484512" r:id="rId1"/>
    <p:sldLayoutId id="2147484513" r:id="rId2"/>
    <p:sldLayoutId id="2147484514" r:id="rId3"/>
    <p:sldLayoutId id="2147484515" r:id="rId4"/>
    <p:sldLayoutId id="2147484516" r:id="rId5"/>
    <p:sldLayoutId id="2147484517" r:id="rId6"/>
    <p:sldLayoutId id="2147484518" r:id="rId7"/>
    <p:sldLayoutId id="2147484519" r:id="rId8"/>
    <p:sldLayoutId id="2147484520" r:id="rId9"/>
    <p:sldLayoutId id="2147484521" r:id="rId10"/>
    <p:sldLayoutId id="2147484522"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67437" y="354842"/>
            <a:ext cx="8628846" cy="1173707"/>
          </a:xfrm>
        </p:spPr>
        <p:txBody>
          <a:bodyPr/>
          <a:lstStyle/>
          <a:p>
            <a:pPr algn="ctr"/>
            <a:r>
              <a:rPr lang="en-US" sz="3600" dirty="0">
                <a:solidFill>
                  <a:schemeClr val="bg1"/>
                </a:solidFill>
                <a:latin typeface="Arial" panose="020B0604020202020204" pitchFamily="34" charset="0"/>
                <a:cs typeface="Arial" panose="020B0604020202020204" pitchFamily="34" charset="0"/>
              </a:rPr>
              <a:t>CSE-499(Final Defense) Presentation Slides</a:t>
            </a:r>
          </a:p>
        </p:txBody>
      </p:sp>
      <p:sp>
        <p:nvSpPr>
          <p:cNvPr id="3" name="Subtitle 2"/>
          <p:cNvSpPr>
            <a:spLocks noGrp="1"/>
          </p:cNvSpPr>
          <p:nvPr>
            <p:ph type="subTitle" idx="1"/>
          </p:nvPr>
        </p:nvSpPr>
        <p:spPr>
          <a:xfrm>
            <a:off x="1507066" y="1687132"/>
            <a:ext cx="9465733" cy="4590838"/>
          </a:xfrm>
        </p:spPr>
        <p:txBody>
          <a:bodyPr>
            <a:normAutofit/>
          </a:bodyPr>
          <a:lstStyle/>
          <a:p>
            <a:pPr algn="l"/>
            <a:r>
              <a:rPr lang="en-US" sz="2000" dirty="0"/>
              <a:t> </a:t>
            </a:r>
            <a:r>
              <a:rPr lang="en-US" sz="2000" dirty="0">
                <a:solidFill>
                  <a:schemeClr val="bg1"/>
                </a:solidFill>
              </a:rPr>
              <a:t>Supervised By:</a:t>
            </a:r>
          </a:p>
          <a:p>
            <a:pPr algn="l"/>
            <a:r>
              <a:rPr lang="en-US" sz="2000" dirty="0">
                <a:solidFill>
                  <a:schemeClr val="bg1"/>
                </a:solidFill>
              </a:rPr>
              <a:t> Satyaki Das</a:t>
            </a:r>
          </a:p>
          <a:p>
            <a:pPr algn="l"/>
            <a:r>
              <a:rPr lang="en-US" sz="2000" dirty="0">
                <a:solidFill>
                  <a:schemeClr val="bg1"/>
                </a:solidFill>
              </a:rPr>
              <a:t> Lecturer</a:t>
            </a:r>
          </a:p>
          <a:p>
            <a:pPr algn="l"/>
            <a:r>
              <a:rPr lang="en-US" sz="2000" dirty="0">
                <a:solidFill>
                  <a:schemeClr val="bg1"/>
                </a:solidFill>
              </a:rPr>
              <a:t> University of Liberal Arts Bangladesh        </a:t>
            </a:r>
          </a:p>
          <a:p>
            <a:pPr algn="ctr"/>
            <a:r>
              <a:rPr lang="en-US" b="1" dirty="0">
                <a:solidFill>
                  <a:schemeClr val="tx1">
                    <a:lumMod val="75000"/>
                    <a:lumOff val="25000"/>
                  </a:schemeClr>
                </a:solidFill>
              </a:rPr>
              <a:t>                                 </a:t>
            </a:r>
          </a:p>
          <a:p>
            <a:pPr algn="ctr"/>
            <a:r>
              <a:rPr lang="en-US" sz="2000" b="1" dirty="0">
                <a:solidFill>
                  <a:schemeClr val="tx1">
                    <a:lumMod val="75000"/>
                    <a:lumOff val="25000"/>
                  </a:schemeClr>
                </a:solidFill>
              </a:rPr>
              <a:t>  </a:t>
            </a:r>
            <a:r>
              <a:rPr lang="en-US" sz="2000" b="1" dirty="0">
                <a:solidFill>
                  <a:schemeClr val="bg1"/>
                </a:solidFill>
              </a:rPr>
              <a:t>Submitted By:</a:t>
            </a:r>
          </a:p>
          <a:p>
            <a:pPr algn="ctr"/>
            <a:r>
              <a:rPr lang="en-US" sz="2000" dirty="0">
                <a:solidFill>
                  <a:schemeClr val="bg1"/>
                </a:solidFill>
              </a:rPr>
              <a:t>             Name: Md. Meshkat</a:t>
            </a:r>
          </a:p>
          <a:p>
            <a:pPr algn="ctr"/>
            <a:r>
              <a:rPr lang="en-US" sz="2000" dirty="0">
                <a:solidFill>
                  <a:schemeClr val="bg1"/>
                </a:solidFill>
              </a:rPr>
              <a:t>ID: 162014015</a:t>
            </a:r>
          </a:p>
          <a:p>
            <a:pPr algn="ctr"/>
            <a:r>
              <a:rPr lang="en-US" sz="2000" dirty="0">
                <a:solidFill>
                  <a:schemeClr val="bg1"/>
                </a:solidFill>
              </a:rPr>
              <a:t>                                                        Computer Science And Engineering Dept.</a:t>
            </a:r>
          </a:p>
          <a:p>
            <a:pPr algn="l"/>
            <a:endParaRPr lang="en-US" dirty="0"/>
          </a:p>
        </p:txBody>
      </p:sp>
    </p:spTree>
    <p:extLst>
      <p:ext uri="{BB962C8B-B14F-4D97-AF65-F5344CB8AC3E}">
        <p14:creationId xmlns:p14="http://schemas.microsoft.com/office/powerpoint/2010/main" val="33660651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9492" y="609600"/>
            <a:ext cx="9471547" cy="700585"/>
          </a:xfrm>
        </p:spPr>
        <p:txBody>
          <a:bodyPr/>
          <a:lstStyle/>
          <a:p>
            <a:pPr algn="ctr"/>
            <a:r>
              <a:rPr lang="en-US" dirty="0"/>
              <a:t> </a:t>
            </a:r>
            <a:r>
              <a:rPr lang="en-US" dirty="0">
                <a:solidFill>
                  <a:srgbClr val="92D050"/>
                </a:solidFill>
              </a:rPr>
              <a:t>Comparison of LARAVEL</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3415" y="1610437"/>
            <a:ext cx="10143699" cy="4107976"/>
          </a:xfrm>
        </p:spPr>
      </p:pic>
      <p:sp>
        <p:nvSpPr>
          <p:cNvPr id="5" name="TextBox 4"/>
          <p:cNvSpPr txBox="1"/>
          <p:nvPr/>
        </p:nvSpPr>
        <p:spPr>
          <a:xfrm>
            <a:off x="2497540" y="5718413"/>
            <a:ext cx="7219666" cy="646331"/>
          </a:xfrm>
          <a:prstGeom prst="rect">
            <a:avLst/>
          </a:prstGeom>
          <a:noFill/>
        </p:spPr>
        <p:txBody>
          <a:bodyPr wrap="square" rtlCol="0">
            <a:spAutoFit/>
          </a:bodyPr>
          <a:lstStyle/>
          <a:p>
            <a:pPr algn="ctr"/>
            <a:r>
              <a:rPr lang="en-GB" b="1" dirty="0">
                <a:latin typeface="Times New Roman" panose="02020603050405020304" pitchFamily="18" charset="0"/>
                <a:cs typeface="Times New Roman" panose="02020603050405020304" pitchFamily="18" charset="0"/>
              </a:rPr>
              <a:t>Figure-1: Different framework compare in Bangladesh.</a:t>
            </a:r>
          </a:p>
          <a:p>
            <a:endParaRPr lang="en-US" dirty="0"/>
          </a:p>
        </p:txBody>
      </p:sp>
    </p:spTree>
    <p:extLst>
      <p:ext uri="{BB962C8B-B14F-4D97-AF65-F5344CB8AC3E}">
        <p14:creationId xmlns:p14="http://schemas.microsoft.com/office/powerpoint/2010/main" val="3099586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1946" y="391886"/>
            <a:ext cx="8993854" cy="1001485"/>
          </a:xfrm>
        </p:spPr>
        <p:txBody>
          <a:bodyPr/>
          <a:lstStyle/>
          <a:p>
            <a:pPr algn="ctr"/>
            <a:r>
              <a:rPr lang="en-US" dirty="0"/>
              <a:t>       </a:t>
            </a:r>
            <a:r>
              <a:rPr lang="en-US" dirty="0">
                <a:solidFill>
                  <a:srgbClr val="92D050"/>
                </a:solidFill>
              </a:rPr>
              <a:t>Implemented Work:</a:t>
            </a:r>
          </a:p>
        </p:txBody>
      </p:sp>
      <p:sp>
        <p:nvSpPr>
          <p:cNvPr id="8" name="Rectangle 7"/>
          <p:cNvSpPr/>
          <p:nvPr/>
        </p:nvSpPr>
        <p:spPr>
          <a:xfrm>
            <a:off x="3208957" y="5934180"/>
            <a:ext cx="5370285" cy="369332"/>
          </a:xfrm>
          <a:prstGeom prst="rect">
            <a:avLst/>
          </a:prstGeom>
        </p:spPr>
        <p:txBody>
          <a:bodyPr wrap="square">
            <a:spAutoFit/>
          </a:bodyPr>
          <a:lstStyle/>
          <a:p>
            <a:pPr algn="ctr"/>
            <a:r>
              <a:rPr lang="en-GB" b="1" dirty="0">
                <a:latin typeface="Times New Roman" panose="02020603050405020304" pitchFamily="18" charset="0"/>
                <a:cs typeface="Times New Roman" panose="02020603050405020304" pitchFamily="18" charset="0"/>
              </a:rPr>
              <a:t>Figure-2: First Look designed for Food Lover.</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2861" y="1555846"/>
            <a:ext cx="8312940" cy="4107975"/>
          </a:xfrm>
        </p:spPr>
      </p:pic>
    </p:spTree>
    <p:extLst>
      <p:ext uri="{BB962C8B-B14F-4D97-AF65-F5344CB8AC3E}">
        <p14:creationId xmlns:p14="http://schemas.microsoft.com/office/powerpoint/2010/main" val="4085043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5542" y="348343"/>
            <a:ext cx="7489371" cy="1175657"/>
          </a:xfrm>
        </p:spPr>
        <p:txBody>
          <a:bodyPr>
            <a:normAutofit/>
          </a:bodyPr>
          <a:lstStyle/>
          <a:p>
            <a:pPr algn="ctr"/>
            <a:r>
              <a:rPr lang="en-US" dirty="0">
                <a:solidFill>
                  <a:srgbClr val="92D050"/>
                </a:solidFill>
              </a:rPr>
              <a:t>Implemented Work cont'd</a:t>
            </a:r>
          </a:p>
        </p:txBody>
      </p:sp>
      <p:pic>
        <p:nvPicPr>
          <p:cNvPr id="4" name="Content Placeholder 3"/>
          <p:cNvPicPr>
            <a:picLocks noGrp="1" noChangeAspect="1"/>
          </p:cNvPicPr>
          <p:nvPr>
            <p:ph idx="1"/>
          </p:nvPr>
        </p:nvPicPr>
        <p:blipFill>
          <a:blip r:embed="rId3"/>
          <a:stretch>
            <a:fillRect/>
          </a:stretch>
        </p:blipFill>
        <p:spPr>
          <a:xfrm>
            <a:off x="1201004" y="1524000"/>
            <a:ext cx="9812740" cy="3985146"/>
          </a:xfrm>
          <a:prstGeom prst="rect">
            <a:avLst/>
          </a:prstGeom>
        </p:spPr>
      </p:pic>
      <p:sp>
        <p:nvSpPr>
          <p:cNvPr id="3" name="TextBox 2"/>
          <p:cNvSpPr txBox="1"/>
          <p:nvPr/>
        </p:nvSpPr>
        <p:spPr>
          <a:xfrm>
            <a:off x="3138985" y="5882185"/>
            <a:ext cx="5568287" cy="369332"/>
          </a:xfrm>
          <a:prstGeom prst="rect">
            <a:avLst/>
          </a:prstGeom>
          <a:noFill/>
        </p:spPr>
        <p:txBody>
          <a:bodyPr wrap="square" rtlCol="0">
            <a:spAutoFit/>
          </a:bodyPr>
          <a:lstStyle/>
          <a:p>
            <a:pPr algn="ctr"/>
            <a:r>
              <a:rPr lang="en-GB" b="1" dirty="0">
                <a:latin typeface="Times New Roman" panose="02020603050405020304" pitchFamily="18" charset="0"/>
                <a:cs typeface="Times New Roman" panose="02020603050405020304" pitchFamily="18" charset="0"/>
              </a:rPr>
              <a:t>Figure-3: Service section design for Food Lover.</a:t>
            </a:r>
          </a:p>
        </p:txBody>
      </p:sp>
    </p:spTree>
    <p:extLst>
      <p:ext uri="{BB962C8B-B14F-4D97-AF65-F5344CB8AC3E}">
        <p14:creationId xmlns:p14="http://schemas.microsoft.com/office/powerpoint/2010/main" val="1575257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9614" y="664191"/>
            <a:ext cx="9875520" cy="1069075"/>
          </a:xfrm>
        </p:spPr>
        <p:txBody>
          <a:bodyPr>
            <a:normAutofit/>
          </a:bodyPr>
          <a:lstStyle/>
          <a:p>
            <a:pPr algn="ctr"/>
            <a:r>
              <a:rPr lang="en-US" dirty="0">
                <a:solidFill>
                  <a:srgbClr val="92D050"/>
                </a:solidFill>
              </a:rPr>
              <a:t>Implemented Work cont'd</a:t>
            </a:r>
            <a:endParaRPr lang="en-US" sz="2400" dirty="0">
              <a:solidFill>
                <a:srgbClr val="92D050"/>
              </a:solidFill>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idx="1"/>
          </p:nvPr>
        </p:nvPicPr>
        <p:blipFill>
          <a:blip r:embed="rId2"/>
          <a:stretch>
            <a:fillRect/>
          </a:stretch>
        </p:blipFill>
        <p:spPr>
          <a:xfrm>
            <a:off x="2006221" y="1569493"/>
            <a:ext cx="8693624" cy="4230806"/>
          </a:xfrm>
          <a:prstGeom prst="rect">
            <a:avLst/>
          </a:prstGeom>
        </p:spPr>
      </p:pic>
      <p:sp>
        <p:nvSpPr>
          <p:cNvPr id="3" name="TextBox 2"/>
          <p:cNvSpPr txBox="1"/>
          <p:nvPr/>
        </p:nvSpPr>
        <p:spPr>
          <a:xfrm>
            <a:off x="3029803" y="5800299"/>
            <a:ext cx="5895832" cy="369332"/>
          </a:xfrm>
          <a:prstGeom prst="rect">
            <a:avLst/>
          </a:prstGeom>
          <a:noFill/>
        </p:spPr>
        <p:txBody>
          <a:bodyPr wrap="square" rtlCol="0">
            <a:spAutoFit/>
          </a:bodyPr>
          <a:lstStyle/>
          <a:p>
            <a:pPr algn="ctr"/>
            <a:r>
              <a:rPr lang="en-GB" b="1" dirty="0">
                <a:latin typeface="Times New Roman" panose="02020603050405020304" pitchFamily="18" charset="0"/>
                <a:cs typeface="Times New Roman" panose="02020603050405020304" pitchFamily="18" charset="0"/>
              </a:rPr>
              <a:t>Figure-4: About section design for Food Lover.</a:t>
            </a:r>
          </a:p>
        </p:txBody>
      </p:sp>
    </p:spTree>
    <p:extLst>
      <p:ext uri="{BB962C8B-B14F-4D97-AF65-F5344CB8AC3E}">
        <p14:creationId xmlns:p14="http://schemas.microsoft.com/office/powerpoint/2010/main" val="1202425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885" y="486597"/>
            <a:ext cx="6186336" cy="2489201"/>
          </a:xfrm>
        </p:spPr>
        <p:txBody>
          <a:bodyPr/>
          <a:lstStyle/>
          <a:p>
            <a:endParaRPr lang="en-US" sz="1800" dirty="0"/>
          </a:p>
        </p:txBody>
      </p:sp>
      <p:sp>
        <p:nvSpPr>
          <p:cNvPr id="4" name="Text Placeholder 3"/>
          <p:cNvSpPr>
            <a:spLocks noGrp="1"/>
          </p:cNvSpPr>
          <p:nvPr>
            <p:ph type="body" sz="half" idx="2"/>
          </p:nvPr>
        </p:nvSpPr>
        <p:spPr>
          <a:xfrm>
            <a:off x="391885" y="3299958"/>
            <a:ext cx="6186336" cy="2773296"/>
          </a:xfrm>
        </p:spPr>
        <p:txBody>
          <a:bodyPr>
            <a:normAutofit/>
          </a:bodyPr>
          <a:lstStyle/>
          <a:p>
            <a:endParaRPr lang="en-US" sz="1800" dirty="0"/>
          </a:p>
        </p:txBody>
      </p:sp>
      <p:pic>
        <p:nvPicPr>
          <p:cNvPr id="11" name="Content Placeholder 10"/>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769290" y="508371"/>
            <a:ext cx="4913193" cy="3759372"/>
          </a:xfr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885" y="3299958"/>
            <a:ext cx="6179609" cy="2773296"/>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885" y="508371"/>
            <a:ext cx="6186336" cy="2467427"/>
          </a:xfrm>
          <a:prstGeom prst="rect">
            <a:avLst/>
          </a:prstGeom>
        </p:spPr>
      </p:pic>
      <p:sp>
        <p:nvSpPr>
          <p:cNvPr id="15" name="TextBox 14"/>
          <p:cNvSpPr txBox="1"/>
          <p:nvPr/>
        </p:nvSpPr>
        <p:spPr>
          <a:xfrm>
            <a:off x="7137779" y="4981433"/>
            <a:ext cx="4339988"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Figure-5: full view of about page.</a:t>
            </a:r>
          </a:p>
        </p:txBody>
      </p:sp>
    </p:spTree>
    <p:extLst>
      <p:ext uri="{BB962C8B-B14F-4D97-AF65-F5344CB8AC3E}">
        <p14:creationId xmlns:p14="http://schemas.microsoft.com/office/powerpoint/2010/main" val="1602421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527713"/>
            <a:ext cx="9875520" cy="918950"/>
          </a:xfrm>
        </p:spPr>
        <p:txBody>
          <a:bodyPr/>
          <a:lstStyle/>
          <a:p>
            <a:pPr algn="ctr"/>
            <a:r>
              <a:rPr lang="en-US" dirty="0">
                <a:solidFill>
                  <a:srgbClr val="92D050"/>
                </a:solidFill>
              </a:rPr>
              <a:t>Implemented Work cont'd</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0" y="1637731"/>
            <a:ext cx="9872663" cy="4053385"/>
          </a:xfrm>
        </p:spPr>
      </p:pic>
      <p:sp>
        <p:nvSpPr>
          <p:cNvPr id="5" name="TextBox 4"/>
          <p:cNvSpPr txBox="1"/>
          <p:nvPr/>
        </p:nvSpPr>
        <p:spPr>
          <a:xfrm>
            <a:off x="2975213" y="5882184"/>
            <a:ext cx="5977718" cy="369332"/>
          </a:xfrm>
          <a:prstGeom prst="rect">
            <a:avLst/>
          </a:prstGeom>
          <a:noFill/>
        </p:spPr>
        <p:txBody>
          <a:bodyPr wrap="square" rtlCol="0">
            <a:spAutoFit/>
          </a:bodyPr>
          <a:lstStyle/>
          <a:p>
            <a:r>
              <a:rPr lang="en-GB" b="1" dirty="0">
                <a:latin typeface="Times New Roman" panose="02020603050405020304" pitchFamily="18" charset="0"/>
                <a:cs typeface="Times New Roman" panose="02020603050405020304" pitchFamily="18" charset="0"/>
              </a:rPr>
              <a:t>            Figure-6: Review section design for Food Lover</a:t>
            </a:r>
            <a:endParaRPr lang="en-US" dirty="0"/>
          </a:p>
        </p:txBody>
      </p:sp>
    </p:spTree>
    <p:extLst>
      <p:ext uri="{BB962C8B-B14F-4D97-AF65-F5344CB8AC3E}">
        <p14:creationId xmlns:p14="http://schemas.microsoft.com/office/powerpoint/2010/main" val="4122758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13899"/>
            <a:ext cx="9875520" cy="736979"/>
          </a:xfrm>
        </p:spPr>
        <p:txBody>
          <a:bodyPr>
            <a:normAutofit/>
          </a:bodyPr>
          <a:lstStyle/>
          <a:p>
            <a:pPr algn="ctr"/>
            <a:r>
              <a:rPr lang="en-US" dirty="0">
                <a:solidFill>
                  <a:srgbClr val="92D050"/>
                </a:solidFill>
              </a:rPr>
              <a:t>Implemented Work cont'd</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0" y="1255594"/>
            <a:ext cx="9994938" cy="4299046"/>
          </a:xfrm>
        </p:spPr>
      </p:pic>
      <p:sp>
        <p:nvSpPr>
          <p:cNvPr id="7" name="TextBox 6"/>
          <p:cNvSpPr txBox="1"/>
          <p:nvPr/>
        </p:nvSpPr>
        <p:spPr>
          <a:xfrm>
            <a:off x="3507475" y="5813946"/>
            <a:ext cx="5718412" cy="646331"/>
          </a:xfrm>
          <a:prstGeom prst="rect">
            <a:avLst/>
          </a:prstGeom>
          <a:noFill/>
        </p:spPr>
        <p:txBody>
          <a:bodyPr wrap="square" rtlCol="0">
            <a:spAutoFit/>
          </a:bodyPr>
          <a:lstStyle/>
          <a:p>
            <a:pPr algn="ctr"/>
            <a:r>
              <a:rPr lang="en-GB" b="1" dirty="0">
                <a:latin typeface="Times New Roman" panose="02020603050405020304" pitchFamily="18" charset="0"/>
                <a:cs typeface="Times New Roman" panose="02020603050405020304" pitchFamily="18" charset="0"/>
              </a:rPr>
              <a:t>Figure-7: FAQS section design for Food Lover.</a:t>
            </a:r>
            <a:endParaRPr lang="en-US" dirty="0"/>
          </a:p>
          <a:p>
            <a:endParaRPr lang="en-US" dirty="0"/>
          </a:p>
        </p:txBody>
      </p:sp>
    </p:spTree>
    <p:extLst>
      <p:ext uri="{BB962C8B-B14F-4D97-AF65-F5344CB8AC3E}">
        <p14:creationId xmlns:p14="http://schemas.microsoft.com/office/powerpoint/2010/main" val="2439433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6397" y="382137"/>
            <a:ext cx="10515600" cy="785072"/>
          </a:xfrm>
        </p:spPr>
        <p:txBody>
          <a:bodyPr/>
          <a:lstStyle/>
          <a:p>
            <a:pPr algn="ctr"/>
            <a:r>
              <a:rPr lang="en-US" dirty="0">
                <a:solidFill>
                  <a:srgbClr val="92D050"/>
                </a:solidFill>
              </a:rPr>
              <a:t>Implemented Work cont'd</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8424" y="1392071"/>
            <a:ext cx="9567080" cy="4217159"/>
          </a:xfrm>
        </p:spPr>
      </p:pic>
      <p:sp>
        <p:nvSpPr>
          <p:cNvPr id="8" name="TextBox 7"/>
          <p:cNvSpPr txBox="1"/>
          <p:nvPr/>
        </p:nvSpPr>
        <p:spPr>
          <a:xfrm>
            <a:off x="3016155" y="5964072"/>
            <a:ext cx="6196084" cy="646331"/>
          </a:xfrm>
          <a:prstGeom prst="rect">
            <a:avLst/>
          </a:prstGeom>
          <a:noFill/>
        </p:spPr>
        <p:txBody>
          <a:bodyPr wrap="square" rtlCol="0">
            <a:spAutoFit/>
          </a:bodyPr>
          <a:lstStyle/>
          <a:p>
            <a:pPr algn="ctr"/>
            <a:r>
              <a:rPr lang="en-GB" b="1" dirty="0">
                <a:latin typeface="Times New Roman" panose="02020603050405020304" pitchFamily="18" charset="0"/>
                <a:cs typeface="Times New Roman" panose="02020603050405020304" pitchFamily="18" charset="0"/>
              </a:rPr>
              <a:t>Figure-8: Contact Us section design for Food Lover.</a:t>
            </a:r>
            <a:endParaRPr lang="en-US" dirty="0"/>
          </a:p>
          <a:p>
            <a:endParaRPr lang="en-US" dirty="0"/>
          </a:p>
        </p:txBody>
      </p:sp>
    </p:spTree>
    <p:extLst>
      <p:ext uri="{BB962C8B-B14F-4D97-AF65-F5344CB8AC3E}">
        <p14:creationId xmlns:p14="http://schemas.microsoft.com/office/powerpoint/2010/main" val="36121862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10532"/>
          </a:xfrm>
        </p:spPr>
        <p:txBody>
          <a:bodyPr>
            <a:normAutofit/>
          </a:bodyPr>
          <a:lstStyle/>
          <a:p>
            <a:pPr algn="ctr"/>
            <a:r>
              <a:rPr lang="en-US" dirty="0">
                <a:solidFill>
                  <a:srgbClr val="92D050"/>
                </a:solidFill>
              </a:rPr>
              <a:t>Implemented Work cont'd</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8812" y="1398164"/>
            <a:ext cx="9594376" cy="4261514"/>
          </a:xfrm>
        </p:spPr>
      </p:pic>
      <p:sp>
        <p:nvSpPr>
          <p:cNvPr id="6" name="TextBox 5"/>
          <p:cNvSpPr txBox="1"/>
          <p:nvPr/>
        </p:nvSpPr>
        <p:spPr>
          <a:xfrm>
            <a:off x="2817694" y="5909478"/>
            <a:ext cx="6632812" cy="646331"/>
          </a:xfrm>
          <a:prstGeom prst="rect">
            <a:avLst/>
          </a:prstGeom>
          <a:noFill/>
        </p:spPr>
        <p:txBody>
          <a:bodyPr wrap="square" rtlCol="0">
            <a:spAutoFit/>
          </a:bodyPr>
          <a:lstStyle/>
          <a:p>
            <a:pPr algn="ctr"/>
            <a:r>
              <a:rPr lang="en-GB" b="1" dirty="0">
                <a:latin typeface="Times New Roman" panose="02020603050405020304" pitchFamily="18" charset="0"/>
                <a:cs typeface="Times New Roman" panose="02020603050405020304" pitchFamily="18" charset="0"/>
              </a:rPr>
              <a:t>Figure-9: Pricing page design for Food Lover.</a:t>
            </a:r>
            <a:endParaRPr lang="en-US" dirty="0"/>
          </a:p>
          <a:p>
            <a:endParaRPr lang="en-US" dirty="0"/>
          </a:p>
        </p:txBody>
      </p:sp>
    </p:spTree>
    <p:extLst>
      <p:ext uri="{BB962C8B-B14F-4D97-AF65-F5344CB8AC3E}">
        <p14:creationId xmlns:p14="http://schemas.microsoft.com/office/powerpoint/2010/main" val="1955784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1" y="365126"/>
            <a:ext cx="9959832" cy="781504"/>
          </a:xfrm>
        </p:spPr>
        <p:txBody>
          <a:bodyPr>
            <a:normAutofit/>
          </a:bodyPr>
          <a:lstStyle/>
          <a:p>
            <a:pPr algn="ctr"/>
            <a:r>
              <a:rPr lang="en-US" dirty="0">
                <a:solidFill>
                  <a:srgbClr val="92D050"/>
                </a:solidFill>
              </a:rPr>
              <a:t>Implemented Work cont'd</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3112" y="1484195"/>
            <a:ext cx="9156067" cy="4234217"/>
          </a:xfrm>
        </p:spPr>
      </p:pic>
      <p:sp>
        <p:nvSpPr>
          <p:cNvPr id="9" name="TextBox 8"/>
          <p:cNvSpPr txBox="1"/>
          <p:nvPr/>
        </p:nvSpPr>
        <p:spPr>
          <a:xfrm>
            <a:off x="3029803" y="5854890"/>
            <a:ext cx="5909481" cy="646331"/>
          </a:xfrm>
          <a:prstGeom prst="rect">
            <a:avLst/>
          </a:prstGeom>
          <a:noFill/>
        </p:spPr>
        <p:txBody>
          <a:bodyPr wrap="square" rtlCol="0">
            <a:spAutoFit/>
          </a:bodyPr>
          <a:lstStyle/>
          <a:p>
            <a:pPr algn="ctr"/>
            <a:r>
              <a:rPr lang="en-GB" b="1" dirty="0">
                <a:latin typeface="Times New Roman" panose="02020603050405020304" pitchFamily="18" charset="0"/>
                <a:cs typeface="Times New Roman" panose="02020603050405020304" pitchFamily="18" charset="0"/>
              </a:rPr>
              <a:t>Figure-10: BMI page design for Food Lover.</a:t>
            </a:r>
            <a:endParaRPr lang="en-US" dirty="0"/>
          </a:p>
          <a:p>
            <a:endParaRPr lang="en-US" dirty="0"/>
          </a:p>
        </p:txBody>
      </p:sp>
    </p:spTree>
    <p:extLst>
      <p:ext uri="{BB962C8B-B14F-4D97-AF65-F5344CB8AC3E}">
        <p14:creationId xmlns:p14="http://schemas.microsoft.com/office/powerpoint/2010/main" val="2519461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6682" y="609600"/>
            <a:ext cx="7315200" cy="1320800"/>
          </a:xfrm>
        </p:spPr>
        <p:txBody>
          <a:bodyPr/>
          <a:lstStyle/>
          <a:p>
            <a:pPr algn="ctr"/>
            <a:r>
              <a:rPr lang="en-US" dirty="0">
                <a:solidFill>
                  <a:srgbClr val="92D050"/>
                </a:solidFill>
              </a:rPr>
              <a:t>Company</a:t>
            </a:r>
            <a:r>
              <a:rPr lang="en-US" dirty="0">
                <a:solidFill>
                  <a:schemeClr val="accent2"/>
                </a:solidFill>
              </a:rPr>
              <a:t> </a:t>
            </a:r>
            <a:r>
              <a:rPr lang="en-US" dirty="0">
                <a:solidFill>
                  <a:srgbClr val="92D050"/>
                </a:solidFill>
              </a:rPr>
              <a:t>Profile</a:t>
            </a:r>
          </a:p>
        </p:txBody>
      </p:sp>
      <p:sp>
        <p:nvSpPr>
          <p:cNvPr id="3" name="Content Placeholder 2"/>
          <p:cNvSpPr>
            <a:spLocks noGrp="1"/>
          </p:cNvSpPr>
          <p:nvPr>
            <p:ph idx="1"/>
          </p:nvPr>
        </p:nvSpPr>
        <p:spPr>
          <a:xfrm>
            <a:off x="2266681" y="1930401"/>
            <a:ext cx="7817477" cy="4110962"/>
          </a:xfrm>
        </p:spPr>
        <p:txBody>
          <a:bodyPr>
            <a:normAutofit fontScale="92500" lnSpcReduction="10000"/>
          </a:bodyPr>
          <a:lstStyle/>
          <a:p>
            <a:pPr marL="0" indent="0" algn="ctr">
              <a:buNone/>
            </a:pPr>
            <a:r>
              <a:rPr lang="en-US" sz="2400" b="1" i="1" dirty="0"/>
              <a:t>      </a:t>
            </a:r>
          </a:p>
          <a:p>
            <a:pPr marL="0" indent="0" algn="ctr">
              <a:buNone/>
            </a:pPr>
            <a:r>
              <a:rPr lang="en-US" sz="2400" b="1" i="1" dirty="0"/>
              <a:t>    </a:t>
            </a:r>
            <a:r>
              <a:rPr lang="en-US" sz="2400" b="1" i="1" dirty="0">
                <a:solidFill>
                  <a:schemeClr val="tx1"/>
                </a:solidFill>
              </a:rPr>
              <a:t>MUNSHIELD Organization.</a:t>
            </a:r>
          </a:p>
          <a:p>
            <a:pPr marL="0" indent="0">
              <a:buNone/>
            </a:pPr>
            <a:endParaRPr lang="en-US" dirty="0"/>
          </a:p>
          <a:p>
            <a:endParaRPr lang="en-US" dirty="0"/>
          </a:p>
          <a:p>
            <a:pPr marL="0" indent="0" algn="ctr">
              <a:lnSpc>
                <a:spcPct val="150000"/>
              </a:lnSpc>
              <a:buNone/>
            </a:pPr>
            <a:r>
              <a:rPr lang="en-US" dirty="0">
                <a:solidFill>
                  <a:schemeClr val="tx1"/>
                </a:solidFill>
              </a:rPr>
              <a:t>Address : House: #77, Road: #07,Mohammodpur, Dhaka-1207.</a:t>
            </a:r>
          </a:p>
          <a:p>
            <a:pPr marL="0" indent="0" algn="ctr">
              <a:lnSpc>
                <a:spcPct val="150000"/>
              </a:lnSpc>
              <a:buNone/>
            </a:pPr>
            <a:r>
              <a:rPr lang="en-US" dirty="0">
                <a:solidFill>
                  <a:schemeClr val="tx1"/>
                </a:solidFill>
              </a:rPr>
              <a:t>Contact Number : +88 0130 999 2053</a:t>
            </a:r>
          </a:p>
          <a:p>
            <a:pPr marL="0" indent="0" algn="ctr">
              <a:lnSpc>
                <a:spcPct val="150000"/>
              </a:lnSpc>
              <a:buNone/>
            </a:pPr>
            <a:r>
              <a:rPr lang="en-US" dirty="0">
                <a:solidFill>
                  <a:schemeClr val="tx1"/>
                </a:solidFill>
              </a:rPr>
              <a:t>Email : hr.admin@munshield.org</a:t>
            </a:r>
          </a:p>
          <a:p>
            <a:pPr marL="0" indent="0" algn="ctr">
              <a:lnSpc>
                <a:spcPct val="150000"/>
              </a:lnSpc>
              <a:buNone/>
            </a:pPr>
            <a:r>
              <a:rPr lang="en-US" dirty="0">
                <a:solidFill>
                  <a:schemeClr val="tx1"/>
                </a:solidFill>
              </a:rPr>
              <a:t>Website : https://munshield.org/</a:t>
            </a:r>
          </a:p>
          <a:p>
            <a:pPr marL="0" indent="0">
              <a:buNone/>
            </a:pPr>
            <a:endParaRPr lang="en-US" dirty="0"/>
          </a:p>
        </p:txBody>
      </p:sp>
      <p:pic>
        <p:nvPicPr>
          <p:cNvPr id="4" name="Picture 3"/>
          <p:cNvPicPr>
            <a:picLocks noChangeAspect="1"/>
          </p:cNvPicPr>
          <p:nvPr/>
        </p:nvPicPr>
        <p:blipFill>
          <a:blip r:embed="rId2"/>
          <a:stretch>
            <a:fillRect/>
          </a:stretch>
        </p:blipFill>
        <p:spPr>
          <a:xfrm>
            <a:off x="3320946" y="2278129"/>
            <a:ext cx="1042506" cy="792549"/>
          </a:xfrm>
          <a:prstGeom prst="rect">
            <a:avLst/>
          </a:prstGeom>
        </p:spPr>
      </p:pic>
    </p:spTree>
    <p:extLst>
      <p:ext uri="{BB962C8B-B14F-4D97-AF65-F5344CB8AC3E}">
        <p14:creationId xmlns:p14="http://schemas.microsoft.com/office/powerpoint/2010/main" val="3370302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2999" y="473122"/>
            <a:ext cx="9875520" cy="741528"/>
          </a:xfrm>
        </p:spPr>
        <p:txBody>
          <a:bodyPr/>
          <a:lstStyle/>
          <a:p>
            <a:pPr algn="ctr"/>
            <a:r>
              <a:rPr lang="en-US" dirty="0">
                <a:solidFill>
                  <a:srgbClr val="92D050"/>
                </a:solidFill>
              </a:rPr>
              <a:t>Implemented Work cont'd</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346" y="1555845"/>
            <a:ext cx="9266828" cy="4080679"/>
          </a:xfrm>
        </p:spPr>
      </p:pic>
      <p:sp>
        <p:nvSpPr>
          <p:cNvPr id="5" name="TextBox 4"/>
          <p:cNvSpPr txBox="1"/>
          <p:nvPr/>
        </p:nvSpPr>
        <p:spPr>
          <a:xfrm>
            <a:off x="2962246" y="5841241"/>
            <a:ext cx="6237027" cy="646331"/>
          </a:xfrm>
          <a:prstGeom prst="rect">
            <a:avLst/>
          </a:prstGeom>
          <a:noFill/>
        </p:spPr>
        <p:txBody>
          <a:bodyPr wrap="square" rtlCol="0">
            <a:spAutoFit/>
          </a:bodyPr>
          <a:lstStyle/>
          <a:p>
            <a:pPr algn="ctr"/>
            <a:r>
              <a:rPr lang="en-GB" b="1" dirty="0">
                <a:latin typeface="Times New Roman" panose="02020603050405020304" pitchFamily="18" charset="0"/>
                <a:cs typeface="Times New Roman" panose="02020603050405020304" pitchFamily="18" charset="0"/>
              </a:rPr>
              <a:t>Figure-11: Terms &amp; Condition page design for Food Lover.</a:t>
            </a:r>
            <a:endParaRPr lang="en-US" dirty="0"/>
          </a:p>
          <a:p>
            <a:endParaRPr lang="en-US" dirty="0"/>
          </a:p>
        </p:txBody>
      </p:sp>
    </p:spTree>
    <p:extLst>
      <p:ext uri="{BB962C8B-B14F-4D97-AF65-F5344CB8AC3E}">
        <p14:creationId xmlns:p14="http://schemas.microsoft.com/office/powerpoint/2010/main" val="42493608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25046"/>
          </a:xfrm>
        </p:spPr>
        <p:txBody>
          <a:bodyPr>
            <a:normAutofit/>
          </a:bodyPr>
          <a:lstStyle/>
          <a:p>
            <a:pPr algn="ctr"/>
            <a:r>
              <a:rPr lang="en-US" dirty="0">
                <a:solidFill>
                  <a:srgbClr val="92D050"/>
                </a:solidFill>
              </a:rPr>
              <a:t>Implemented Work cont'd</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5720" y="1323833"/>
            <a:ext cx="9608023" cy="4212609"/>
          </a:xfrm>
        </p:spPr>
      </p:pic>
      <p:sp>
        <p:nvSpPr>
          <p:cNvPr id="6" name="TextBox 5"/>
          <p:cNvSpPr txBox="1"/>
          <p:nvPr/>
        </p:nvSpPr>
        <p:spPr>
          <a:xfrm>
            <a:off x="3330054" y="6005015"/>
            <a:ext cx="6237027" cy="646331"/>
          </a:xfrm>
          <a:prstGeom prst="rect">
            <a:avLst/>
          </a:prstGeom>
          <a:noFill/>
        </p:spPr>
        <p:txBody>
          <a:bodyPr wrap="square" rtlCol="0">
            <a:spAutoFit/>
          </a:bodyPr>
          <a:lstStyle/>
          <a:p>
            <a:pPr algn="ctr"/>
            <a:r>
              <a:rPr lang="en-GB" b="1" dirty="0">
                <a:latin typeface="Times New Roman" panose="02020603050405020304" pitchFamily="18" charset="0"/>
                <a:cs typeface="Times New Roman" panose="02020603050405020304" pitchFamily="18" charset="0"/>
              </a:rPr>
              <a:t>Figure-12: Sign Up page design for Food Lover.</a:t>
            </a:r>
            <a:endParaRPr lang="en-US" dirty="0"/>
          </a:p>
          <a:p>
            <a:endParaRPr lang="en-US" dirty="0"/>
          </a:p>
        </p:txBody>
      </p:sp>
    </p:spTree>
    <p:extLst>
      <p:ext uri="{BB962C8B-B14F-4D97-AF65-F5344CB8AC3E}">
        <p14:creationId xmlns:p14="http://schemas.microsoft.com/office/powerpoint/2010/main" val="8073419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24051"/>
            <a:ext cx="9875520" cy="727881"/>
          </a:xfrm>
        </p:spPr>
        <p:txBody>
          <a:bodyPr/>
          <a:lstStyle/>
          <a:p>
            <a:pPr algn="ctr"/>
            <a:r>
              <a:rPr lang="en-US" dirty="0">
                <a:solidFill>
                  <a:srgbClr val="92D050"/>
                </a:solidFill>
              </a:rPr>
              <a:t>Implemented Work cont'd</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0" y="1173708"/>
            <a:ext cx="9875520" cy="4544704"/>
          </a:xfrm>
        </p:spPr>
      </p:pic>
      <p:sp>
        <p:nvSpPr>
          <p:cNvPr id="5" name="TextBox 4"/>
          <p:cNvSpPr txBox="1"/>
          <p:nvPr/>
        </p:nvSpPr>
        <p:spPr>
          <a:xfrm>
            <a:off x="2838734" y="5934670"/>
            <a:ext cx="6059606" cy="923330"/>
          </a:xfrm>
          <a:prstGeom prst="rect">
            <a:avLst/>
          </a:prstGeom>
          <a:noFill/>
        </p:spPr>
        <p:txBody>
          <a:bodyPr wrap="square" rtlCol="0">
            <a:spAutoFit/>
          </a:bodyPr>
          <a:lstStyle/>
          <a:p>
            <a:pPr algn="ctr"/>
            <a:r>
              <a:rPr lang="en-GB" b="1" dirty="0">
                <a:latin typeface="Times New Roman" panose="02020603050405020304" pitchFamily="18" charset="0"/>
                <a:cs typeface="Times New Roman" panose="02020603050405020304" pitchFamily="18" charset="0"/>
              </a:rPr>
              <a:t>Figure-13: Login page design for Food Lover.</a:t>
            </a:r>
            <a:endParaRPr lang="en-US" dirty="0"/>
          </a:p>
          <a:p>
            <a:endParaRPr lang="en-US" dirty="0"/>
          </a:p>
          <a:p>
            <a:endParaRPr lang="en-US" dirty="0"/>
          </a:p>
        </p:txBody>
      </p:sp>
    </p:spTree>
    <p:extLst>
      <p:ext uri="{BB962C8B-B14F-4D97-AF65-F5344CB8AC3E}">
        <p14:creationId xmlns:p14="http://schemas.microsoft.com/office/powerpoint/2010/main" val="2175799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26695"/>
          </a:xfrm>
        </p:spPr>
        <p:txBody>
          <a:bodyPr>
            <a:normAutofit/>
          </a:bodyPr>
          <a:lstStyle/>
          <a:p>
            <a:pPr algn="ctr"/>
            <a:r>
              <a:rPr lang="en-US" dirty="0">
                <a:solidFill>
                  <a:srgbClr val="92D050"/>
                </a:solidFill>
              </a:rPr>
              <a:t>Implemented Work cont'd</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8549" y="1241946"/>
            <a:ext cx="9608023" cy="4339988"/>
          </a:xfrm>
        </p:spPr>
      </p:pic>
      <p:sp>
        <p:nvSpPr>
          <p:cNvPr id="7" name="TextBox 6"/>
          <p:cNvSpPr txBox="1"/>
          <p:nvPr/>
        </p:nvSpPr>
        <p:spPr>
          <a:xfrm>
            <a:off x="3766782" y="5991367"/>
            <a:ext cx="5131558" cy="646331"/>
          </a:xfrm>
          <a:prstGeom prst="rect">
            <a:avLst/>
          </a:prstGeom>
          <a:noFill/>
        </p:spPr>
        <p:txBody>
          <a:bodyPr wrap="square" rtlCol="0">
            <a:spAutoFit/>
          </a:bodyPr>
          <a:lstStyle/>
          <a:p>
            <a:pPr algn="ctr"/>
            <a:r>
              <a:rPr lang="en-GB" b="1" dirty="0">
                <a:latin typeface="Times New Roman" panose="02020603050405020304" pitchFamily="18" charset="0"/>
                <a:cs typeface="Times New Roman" panose="02020603050405020304" pitchFamily="18" charset="0"/>
              </a:rPr>
              <a:t>Figure-14: User profile in Food Lover.</a:t>
            </a:r>
            <a:endParaRPr lang="en-US" dirty="0"/>
          </a:p>
          <a:p>
            <a:endParaRPr lang="en-US" dirty="0"/>
          </a:p>
        </p:txBody>
      </p:sp>
    </p:spTree>
    <p:extLst>
      <p:ext uri="{BB962C8B-B14F-4D97-AF65-F5344CB8AC3E}">
        <p14:creationId xmlns:p14="http://schemas.microsoft.com/office/powerpoint/2010/main" val="31645107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54841"/>
            <a:ext cx="9875520" cy="928048"/>
          </a:xfrm>
        </p:spPr>
        <p:txBody>
          <a:bodyPr/>
          <a:lstStyle/>
          <a:p>
            <a:pPr algn="ctr"/>
            <a:r>
              <a:rPr lang="en-US" dirty="0">
                <a:solidFill>
                  <a:srgbClr val="92D050"/>
                </a:solidFill>
              </a:rPr>
              <a:t>Implemented Work cont'd</a:t>
            </a:r>
            <a:endParaRPr lang="en-US" dirty="0"/>
          </a:p>
        </p:txBody>
      </p:sp>
      <p:sp>
        <p:nvSpPr>
          <p:cNvPr id="4" name="TextBox 3"/>
          <p:cNvSpPr txBox="1"/>
          <p:nvPr/>
        </p:nvSpPr>
        <p:spPr>
          <a:xfrm>
            <a:off x="2975212" y="6005015"/>
            <a:ext cx="5718412" cy="369332"/>
          </a:xfrm>
          <a:prstGeom prst="rect">
            <a:avLst/>
          </a:prstGeom>
          <a:noFill/>
        </p:spPr>
        <p:txBody>
          <a:bodyPr wrap="square" rtlCol="0">
            <a:spAutoFit/>
          </a:bodyPr>
          <a:lstStyle/>
          <a:p>
            <a:pPr algn="ctr"/>
            <a:r>
              <a:rPr lang="en-GB" b="1" dirty="0">
                <a:latin typeface="Times New Roman" panose="02020603050405020304" pitchFamily="18" charset="0"/>
                <a:cs typeface="Times New Roman" panose="02020603050405020304" pitchFamily="18" charset="0"/>
              </a:rPr>
              <a:t> Figure-15: Inside of admin panel in Food Lover</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5844" y="1405720"/>
            <a:ext cx="9062114" cy="4217158"/>
          </a:xfrm>
        </p:spPr>
      </p:pic>
    </p:spTree>
    <p:extLst>
      <p:ext uri="{BB962C8B-B14F-4D97-AF65-F5344CB8AC3E}">
        <p14:creationId xmlns:p14="http://schemas.microsoft.com/office/powerpoint/2010/main" val="19698383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0351" y="391236"/>
            <a:ext cx="9875520" cy="837063"/>
          </a:xfrm>
        </p:spPr>
        <p:txBody>
          <a:bodyPr/>
          <a:lstStyle/>
          <a:p>
            <a:pPr algn="ctr"/>
            <a:r>
              <a:rPr lang="en-US" dirty="0">
                <a:solidFill>
                  <a:srgbClr val="92D050"/>
                </a:solidFill>
              </a:rPr>
              <a:t>Implemented Work cont'd</a:t>
            </a:r>
            <a:endParaRPr lang="en-US" dirty="0"/>
          </a:p>
        </p:txBody>
      </p:sp>
      <p:sp>
        <p:nvSpPr>
          <p:cNvPr id="4" name="TextBox 3"/>
          <p:cNvSpPr txBox="1"/>
          <p:nvPr/>
        </p:nvSpPr>
        <p:spPr>
          <a:xfrm>
            <a:off x="3480179" y="5964071"/>
            <a:ext cx="5622878" cy="646331"/>
          </a:xfrm>
          <a:prstGeom prst="rect">
            <a:avLst/>
          </a:prstGeom>
          <a:noFill/>
        </p:spPr>
        <p:txBody>
          <a:bodyPr wrap="square" rtlCol="0">
            <a:spAutoFit/>
          </a:bodyPr>
          <a:lstStyle/>
          <a:p>
            <a:pPr algn="ctr"/>
            <a:r>
              <a:rPr lang="en-GB" b="1" dirty="0">
                <a:latin typeface="Times New Roman" panose="02020603050405020304" pitchFamily="18" charset="0"/>
                <a:cs typeface="Times New Roman" panose="02020603050405020304" pitchFamily="18" charset="0"/>
              </a:rPr>
              <a:t>Figure-16: Delete account in admin panel.</a:t>
            </a:r>
            <a:endParaRPr lang="en-US" dirty="0"/>
          </a:p>
          <a:p>
            <a:pPr algn="ct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9287" y="1446663"/>
            <a:ext cx="9157648" cy="4299044"/>
          </a:xfrm>
        </p:spPr>
      </p:pic>
    </p:spTree>
    <p:extLst>
      <p:ext uri="{BB962C8B-B14F-4D97-AF65-F5344CB8AC3E}">
        <p14:creationId xmlns:p14="http://schemas.microsoft.com/office/powerpoint/2010/main" val="33869062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571" y="432179"/>
            <a:ext cx="9875520" cy="727881"/>
          </a:xfrm>
        </p:spPr>
        <p:txBody>
          <a:bodyPr/>
          <a:lstStyle/>
          <a:p>
            <a:pPr algn="ctr"/>
            <a:r>
              <a:rPr lang="en-US" dirty="0">
                <a:solidFill>
                  <a:srgbClr val="92D050"/>
                </a:solidFill>
              </a:rPr>
              <a:t>Social Media connection of Food Lover:</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8424" y="1320420"/>
            <a:ext cx="9485194" cy="4179627"/>
          </a:xfrm>
        </p:spPr>
      </p:pic>
      <p:sp>
        <p:nvSpPr>
          <p:cNvPr id="5" name="TextBox 4"/>
          <p:cNvSpPr txBox="1"/>
          <p:nvPr/>
        </p:nvSpPr>
        <p:spPr>
          <a:xfrm>
            <a:off x="2565779" y="5827594"/>
            <a:ext cx="6687403" cy="923330"/>
          </a:xfrm>
          <a:prstGeom prst="rect">
            <a:avLst/>
          </a:prstGeom>
          <a:noFill/>
        </p:spPr>
        <p:txBody>
          <a:bodyPr wrap="square" rtlCol="0">
            <a:spAutoFit/>
          </a:bodyPr>
          <a:lstStyle/>
          <a:p>
            <a:pPr algn="ctr"/>
            <a:r>
              <a:rPr lang="en-GB" b="1" dirty="0">
                <a:latin typeface="Times New Roman" panose="02020603050405020304" pitchFamily="18" charset="0"/>
                <a:cs typeface="Times New Roman" panose="02020603050405020304" pitchFamily="18" charset="0"/>
              </a:rPr>
              <a:t>Figure-17: Facebook page of  Food Lover.</a:t>
            </a:r>
            <a:endParaRPr lang="en-US" dirty="0"/>
          </a:p>
          <a:p>
            <a:endParaRPr lang="en-US" dirty="0"/>
          </a:p>
          <a:p>
            <a:endParaRPr lang="en-US" dirty="0"/>
          </a:p>
        </p:txBody>
      </p:sp>
    </p:spTree>
    <p:extLst>
      <p:ext uri="{BB962C8B-B14F-4D97-AF65-F5344CB8AC3E}">
        <p14:creationId xmlns:p14="http://schemas.microsoft.com/office/powerpoint/2010/main" val="32889005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7855" y="723332"/>
            <a:ext cx="8584441" cy="4421874"/>
          </a:xfrm>
        </p:spPr>
      </p:pic>
      <p:sp>
        <p:nvSpPr>
          <p:cNvPr id="5" name="TextBox 4"/>
          <p:cNvSpPr txBox="1"/>
          <p:nvPr/>
        </p:nvSpPr>
        <p:spPr>
          <a:xfrm>
            <a:off x="3309581" y="5663822"/>
            <a:ext cx="5540991" cy="382137"/>
          </a:xfrm>
          <a:prstGeom prst="rect">
            <a:avLst/>
          </a:prstGeom>
          <a:noFill/>
        </p:spPr>
        <p:txBody>
          <a:bodyPr wrap="square" rtlCol="0">
            <a:spAutoFit/>
          </a:bodyPr>
          <a:lstStyle/>
          <a:p>
            <a:pPr algn="ctr"/>
            <a:r>
              <a:rPr lang="en-GB" b="1" dirty="0">
                <a:latin typeface="Times New Roman" panose="02020603050405020304" pitchFamily="18" charset="0"/>
                <a:cs typeface="Times New Roman" panose="02020603050405020304" pitchFamily="18" charset="0"/>
              </a:rPr>
              <a:t>Figure-18: Responsive view of Food Lover.</a:t>
            </a:r>
            <a:endParaRPr lang="en-US" dirty="0"/>
          </a:p>
        </p:txBody>
      </p:sp>
    </p:spTree>
    <p:extLst>
      <p:ext uri="{BB962C8B-B14F-4D97-AF65-F5344CB8AC3E}">
        <p14:creationId xmlns:p14="http://schemas.microsoft.com/office/powerpoint/2010/main" val="200049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520" cy="45719"/>
          </a:xfrm>
        </p:spPr>
        <p:txBody>
          <a:bodyPr>
            <a:normAutofit fontScale="90000"/>
          </a:bodyPr>
          <a:lstStyle/>
          <a:p>
            <a:r>
              <a:rPr lang="en-US" dirty="0"/>
              <a:t>          </a:t>
            </a:r>
          </a:p>
        </p:txBody>
      </p:sp>
      <p:sp>
        <p:nvSpPr>
          <p:cNvPr id="5" name="TextBox 4"/>
          <p:cNvSpPr txBox="1"/>
          <p:nvPr/>
        </p:nvSpPr>
        <p:spPr>
          <a:xfrm>
            <a:off x="3016155" y="5759355"/>
            <a:ext cx="6059606" cy="369332"/>
          </a:xfrm>
          <a:prstGeom prst="rect">
            <a:avLst/>
          </a:prstGeom>
          <a:noFill/>
        </p:spPr>
        <p:txBody>
          <a:bodyPr wrap="square" rtlCol="0">
            <a:spAutoFit/>
          </a:bodyPr>
          <a:lstStyle/>
          <a:p>
            <a:pPr algn="ctr"/>
            <a:r>
              <a:rPr lang="en-US" dirty="0"/>
              <a:t>     </a:t>
            </a:r>
            <a:r>
              <a:rPr lang="en-GB" b="1" dirty="0">
                <a:latin typeface="Times New Roman" panose="02020603050405020304" pitchFamily="18" charset="0"/>
                <a:cs typeface="Times New Roman" panose="02020603050405020304" pitchFamily="18" charset="0"/>
              </a:rPr>
              <a:t> Figure-19: Controller code of Food Lover.</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4210" y="860035"/>
            <a:ext cx="9048465" cy="4462592"/>
          </a:xfrm>
        </p:spPr>
      </p:pic>
    </p:spTree>
    <p:extLst>
      <p:ext uri="{BB962C8B-B14F-4D97-AF65-F5344CB8AC3E}">
        <p14:creationId xmlns:p14="http://schemas.microsoft.com/office/powerpoint/2010/main" val="2528651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491320"/>
            <a:ext cx="9875520" cy="45719"/>
          </a:xfrm>
        </p:spPr>
        <p:txBody>
          <a:bodyPr>
            <a:normAutofit fontScale="90000"/>
          </a:bodyPr>
          <a:lstStyle/>
          <a:p>
            <a:r>
              <a:rPr lang="en-US" dirty="0"/>
              <a:t>          </a:t>
            </a:r>
          </a:p>
        </p:txBody>
      </p:sp>
      <p:sp>
        <p:nvSpPr>
          <p:cNvPr id="5" name="TextBox 4"/>
          <p:cNvSpPr txBox="1"/>
          <p:nvPr/>
        </p:nvSpPr>
        <p:spPr>
          <a:xfrm>
            <a:off x="3384645" y="5527343"/>
            <a:ext cx="5977719" cy="923330"/>
          </a:xfrm>
          <a:prstGeom prst="rect">
            <a:avLst/>
          </a:prstGeom>
          <a:noFill/>
        </p:spPr>
        <p:txBody>
          <a:bodyPr wrap="square" rtlCol="0">
            <a:spAutoFit/>
          </a:bodyPr>
          <a:lstStyle/>
          <a:p>
            <a:pPr algn="ctr"/>
            <a:endParaRPr lang="en-GB" b="1" dirty="0">
              <a:latin typeface="Times New Roman" panose="02020603050405020304" pitchFamily="18" charset="0"/>
              <a:cs typeface="Times New Roman" panose="02020603050405020304" pitchFamily="18" charset="0"/>
            </a:endParaRPr>
          </a:p>
          <a:p>
            <a:pPr algn="ctr"/>
            <a:r>
              <a:rPr lang="en-GB" b="1" dirty="0">
                <a:latin typeface="Times New Roman" panose="02020603050405020304" pitchFamily="18" charset="0"/>
                <a:cs typeface="Times New Roman" panose="02020603050405020304" pitchFamily="18" charset="0"/>
              </a:rPr>
              <a:t>Figure-20: Route code of  Food Lover.</a:t>
            </a:r>
            <a:endParaRPr lang="en-US" dirty="0"/>
          </a:p>
          <a:p>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6913" y="887104"/>
            <a:ext cx="8911988" cy="4435523"/>
          </a:xfrm>
        </p:spPr>
      </p:pic>
    </p:spTree>
    <p:extLst>
      <p:ext uri="{BB962C8B-B14F-4D97-AF65-F5344CB8AC3E}">
        <p14:creationId xmlns:p14="http://schemas.microsoft.com/office/powerpoint/2010/main" val="642239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8051" y="622478"/>
            <a:ext cx="6877318" cy="1320800"/>
          </a:xfrm>
        </p:spPr>
        <p:txBody>
          <a:bodyPr>
            <a:normAutofit/>
          </a:bodyPr>
          <a:lstStyle/>
          <a:p>
            <a:pPr algn="ctr"/>
            <a:r>
              <a:rPr lang="en-US" sz="4000" dirty="0">
                <a:solidFill>
                  <a:srgbClr val="92D050"/>
                </a:solidFill>
                <a:latin typeface="Times New Roman" panose="02020603050405020304" pitchFamily="18" charset="0"/>
                <a:cs typeface="Times New Roman" panose="02020603050405020304" pitchFamily="18" charset="0"/>
              </a:rPr>
              <a:t>Working Period And Position </a:t>
            </a:r>
          </a:p>
        </p:txBody>
      </p:sp>
      <p:sp>
        <p:nvSpPr>
          <p:cNvPr id="3" name="Content Placeholder 2"/>
          <p:cNvSpPr>
            <a:spLocks noGrp="1"/>
          </p:cNvSpPr>
          <p:nvPr>
            <p:ph idx="1"/>
          </p:nvPr>
        </p:nvSpPr>
        <p:spPr>
          <a:xfrm>
            <a:off x="1352281" y="2160589"/>
            <a:ext cx="9543245" cy="3880773"/>
          </a:xfrm>
        </p:spPr>
        <p:txBody>
          <a:bodyPr>
            <a:normAutofit/>
          </a:bodyPr>
          <a:lstStyle/>
          <a:p>
            <a:pPr marL="0" indent="0" algn="ctr">
              <a:buNone/>
            </a:pPr>
            <a:r>
              <a:rPr lang="en-US" dirty="0">
                <a:solidFill>
                  <a:schemeClr val="tx1"/>
                </a:solidFill>
              </a:rPr>
              <a:t>Designation : Junior Web Developer.</a:t>
            </a:r>
          </a:p>
          <a:p>
            <a:pPr marL="0" indent="0" algn="ctr">
              <a:buNone/>
            </a:pPr>
            <a:endParaRPr lang="en-US" dirty="0">
              <a:solidFill>
                <a:schemeClr val="tx1"/>
              </a:solidFill>
            </a:endParaRPr>
          </a:p>
          <a:p>
            <a:pPr marL="0" indent="0" algn="ctr">
              <a:buNone/>
            </a:pPr>
            <a:r>
              <a:rPr lang="en-US" dirty="0">
                <a:solidFill>
                  <a:schemeClr val="tx1"/>
                </a:solidFill>
              </a:rPr>
              <a:t>Working Period : 01 February 2020 to 05 May 2020</a:t>
            </a:r>
          </a:p>
          <a:p>
            <a:pPr marL="0" indent="0" algn="ctr">
              <a:buNone/>
            </a:pPr>
            <a:endParaRPr lang="en-US" dirty="0">
              <a:solidFill>
                <a:schemeClr val="tx1"/>
              </a:solidFill>
            </a:endParaRPr>
          </a:p>
          <a:p>
            <a:pPr marL="0" indent="0" algn="ctr">
              <a:buNone/>
            </a:pPr>
            <a:r>
              <a:rPr lang="en-US" dirty="0">
                <a:solidFill>
                  <a:schemeClr val="tx1"/>
                </a:solidFill>
              </a:rPr>
              <a:t>Time Frame for my project:</a:t>
            </a:r>
          </a:p>
          <a:p>
            <a:pPr marL="0" indent="0" algn="ctr">
              <a:buNone/>
            </a:pPr>
            <a:endParaRPr lang="en-US" dirty="0"/>
          </a:p>
          <a:p>
            <a:pPr marL="0" indent="0" algn="ctr">
              <a:buNone/>
            </a:pPr>
            <a:endParaRPr lang="en-US" dirty="0"/>
          </a:p>
          <a:p>
            <a:pPr marL="0" indent="0">
              <a:buNone/>
            </a:pPr>
            <a:r>
              <a:rPr lang="en-US" dirty="0"/>
              <a:t>                </a:t>
            </a:r>
          </a:p>
        </p:txBody>
      </p:sp>
      <p:graphicFrame>
        <p:nvGraphicFramePr>
          <p:cNvPr id="5" name="Table 4"/>
          <p:cNvGraphicFramePr>
            <a:graphicFrameLocks noGrp="1"/>
          </p:cNvGraphicFramePr>
          <p:nvPr>
            <p:extLst>
              <p:ext uri="{D42A27DB-BD31-4B8C-83A1-F6EECF244321}">
                <p14:modId xmlns:p14="http://schemas.microsoft.com/office/powerpoint/2010/main" val="1339506313"/>
              </p:ext>
            </p:extLst>
          </p:nvPr>
        </p:nvGraphicFramePr>
        <p:xfrm>
          <a:off x="2498501" y="4763633"/>
          <a:ext cx="7598536" cy="741680"/>
        </p:xfrm>
        <a:graphic>
          <a:graphicData uri="http://schemas.openxmlformats.org/drawingml/2006/table">
            <a:tbl>
              <a:tblPr firstRow="1" bandRow="1">
                <a:tableStyleId>{93296810-A885-4BE3-A3E7-6D5BEEA58F35}</a:tableStyleId>
              </a:tblPr>
              <a:tblGrid>
                <a:gridCol w="2531061">
                  <a:extLst>
                    <a:ext uri="{9D8B030D-6E8A-4147-A177-3AD203B41FA5}">
                      <a16:colId xmlns:a16="http://schemas.microsoft.com/office/drawing/2014/main" val="20000"/>
                    </a:ext>
                  </a:extLst>
                </a:gridCol>
                <a:gridCol w="2534629">
                  <a:extLst>
                    <a:ext uri="{9D8B030D-6E8A-4147-A177-3AD203B41FA5}">
                      <a16:colId xmlns:a16="http://schemas.microsoft.com/office/drawing/2014/main" val="20001"/>
                    </a:ext>
                  </a:extLst>
                </a:gridCol>
                <a:gridCol w="2532846">
                  <a:extLst>
                    <a:ext uri="{9D8B030D-6E8A-4147-A177-3AD203B41FA5}">
                      <a16:colId xmlns:a16="http://schemas.microsoft.com/office/drawing/2014/main" val="20002"/>
                    </a:ext>
                  </a:extLst>
                </a:gridCol>
              </a:tblGrid>
              <a:tr h="370840">
                <a:tc>
                  <a:txBody>
                    <a:bodyPr/>
                    <a:lstStyle/>
                    <a:p>
                      <a:pPr algn="ctr"/>
                      <a:r>
                        <a:rPr lang="en-US" dirty="0"/>
                        <a:t>  Month 1</a:t>
                      </a:r>
                    </a:p>
                  </a:txBody>
                  <a:tcPr/>
                </a:tc>
                <a:tc>
                  <a:txBody>
                    <a:bodyPr/>
                    <a:lstStyle/>
                    <a:p>
                      <a:pPr algn="ctr"/>
                      <a:r>
                        <a:rPr lang="en-US" dirty="0"/>
                        <a:t>Month</a:t>
                      </a:r>
                      <a:r>
                        <a:rPr lang="en-US" baseline="0" dirty="0"/>
                        <a:t> 2</a:t>
                      </a:r>
                      <a:endParaRPr lang="en-US" dirty="0"/>
                    </a:p>
                  </a:txBody>
                  <a:tcPr/>
                </a:tc>
                <a:tc>
                  <a:txBody>
                    <a:bodyPr/>
                    <a:lstStyle/>
                    <a:p>
                      <a:pPr algn="ctr"/>
                      <a:r>
                        <a:rPr lang="en-US" dirty="0"/>
                        <a:t>Month 3</a:t>
                      </a:r>
                    </a:p>
                  </a:txBody>
                  <a:tcPr/>
                </a:tc>
                <a:extLst>
                  <a:ext uri="{0D108BD9-81ED-4DB2-BD59-A6C34878D82A}">
                    <a16:rowId xmlns:a16="http://schemas.microsoft.com/office/drawing/2014/main" val="10000"/>
                  </a:ext>
                </a:extLst>
              </a:tr>
              <a:tr h="370840">
                <a:tc>
                  <a:txBody>
                    <a:bodyPr/>
                    <a:lstStyle/>
                    <a:p>
                      <a:pPr algn="ctr"/>
                      <a:r>
                        <a:rPr lang="en-US" dirty="0"/>
                        <a:t>15-20%             </a:t>
                      </a:r>
                    </a:p>
                  </a:txBody>
                  <a:tcPr/>
                </a:tc>
                <a:tc>
                  <a:txBody>
                    <a:bodyPr/>
                    <a:lstStyle/>
                    <a:p>
                      <a:pPr algn="ctr"/>
                      <a:r>
                        <a:rPr lang="en-US" dirty="0"/>
                        <a:t>45-50%</a:t>
                      </a:r>
                    </a:p>
                  </a:txBody>
                  <a:tcPr/>
                </a:tc>
                <a:tc>
                  <a:txBody>
                    <a:bodyPr/>
                    <a:lstStyle/>
                    <a:p>
                      <a:pPr algn="ctr"/>
                      <a:r>
                        <a:rPr lang="en-US" dirty="0"/>
                        <a:t>30-35 %</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2814500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4635" y="477672"/>
            <a:ext cx="9875520" cy="696035"/>
          </a:xfrm>
        </p:spPr>
        <p:txBody>
          <a:bodyPr/>
          <a:lstStyle/>
          <a:p>
            <a:pPr algn="ctr"/>
            <a:r>
              <a:rPr lang="en-US" dirty="0"/>
              <a:t>         </a:t>
            </a:r>
            <a:r>
              <a:rPr lang="en-US" dirty="0">
                <a:solidFill>
                  <a:srgbClr val="92D050"/>
                </a:solidFill>
              </a:rPr>
              <a:t>Complete Report:</a:t>
            </a:r>
          </a:p>
        </p:txBody>
      </p:sp>
      <p:sp>
        <p:nvSpPr>
          <p:cNvPr id="9" name="TextBox 8"/>
          <p:cNvSpPr txBox="1"/>
          <p:nvPr/>
        </p:nvSpPr>
        <p:spPr>
          <a:xfrm>
            <a:off x="3179928" y="5868537"/>
            <a:ext cx="6114197" cy="646331"/>
          </a:xfrm>
          <a:prstGeom prst="rect">
            <a:avLst/>
          </a:prstGeom>
          <a:noFill/>
        </p:spPr>
        <p:txBody>
          <a:bodyPr wrap="square" rtlCol="0">
            <a:spAutoFit/>
          </a:bodyPr>
          <a:lstStyle/>
          <a:p>
            <a:pPr algn="ctr"/>
            <a:r>
              <a:rPr lang="en-GB" b="1" dirty="0">
                <a:latin typeface="Times New Roman" panose="02020603050405020304" pitchFamily="18" charset="0"/>
                <a:cs typeface="Times New Roman" panose="02020603050405020304" pitchFamily="18" charset="0"/>
              </a:rPr>
              <a:t>Figure-21: Table of contents of the report .</a:t>
            </a:r>
            <a:endParaRPr lang="en-US" dirty="0"/>
          </a:p>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8299" y="1323833"/>
            <a:ext cx="9894625" cy="4258102"/>
          </a:xfrm>
        </p:spPr>
      </p:pic>
    </p:spTree>
    <p:extLst>
      <p:ext uri="{BB962C8B-B14F-4D97-AF65-F5344CB8AC3E}">
        <p14:creationId xmlns:p14="http://schemas.microsoft.com/office/powerpoint/2010/main" val="11741135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450377"/>
            <a:ext cx="9875520" cy="723330"/>
          </a:xfrm>
        </p:spPr>
        <p:txBody>
          <a:bodyPr/>
          <a:lstStyle/>
          <a:p>
            <a:pPr algn="ctr"/>
            <a:r>
              <a:rPr lang="en-US" dirty="0">
                <a:solidFill>
                  <a:srgbClr val="92D050"/>
                </a:solidFill>
              </a:rPr>
              <a:t>Complete Report:</a:t>
            </a:r>
          </a:p>
        </p:txBody>
      </p:sp>
      <p:sp>
        <p:nvSpPr>
          <p:cNvPr id="5" name="TextBox 4"/>
          <p:cNvSpPr txBox="1"/>
          <p:nvPr/>
        </p:nvSpPr>
        <p:spPr>
          <a:xfrm>
            <a:off x="3425588" y="5827594"/>
            <a:ext cx="5377218" cy="646331"/>
          </a:xfrm>
          <a:prstGeom prst="rect">
            <a:avLst/>
          </a:prstGeom>
          <a:noFill/>
        </p:spPr>
        <p:txBody>
          <a:bodyPr wrap="square" rtlCol="0">
            <a:spAutoFit/>
          </a:bodyPr>
          <a:lstStyle/>
          <a:p>
            <a:pPr algn="ctr"/>
            <a:r>
              <a:rPr lang="en-GB" b="1" dirty="0">
                <a:latin typeface="Times New Roman" panose="02020603050405020304" pitchFamily="18" charset="0"/>
                <a:cs typeface="Times New Roman" panose="02020603050405020304" pitchFamily="18" charset="0"/>
              </a:rPr>
              <a:t>Figure-22: Conclusion section of the report.</a:t>
            </a:r>
            <a:endParaRPr lang="en-US" dirty="0"/>
          </a:p>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6437" y="1378423"/>
            <a:ext cx="9875519" cy="4258101"/>
          </a:xfrm>
        </p:spPr>
      </p:pic>
    </p:spTree>
    <p:extLst>
      <p:ext uri="{BB962C8B-B14F-4D97-AF65-F5344CB8AC3E}">
        <p14:creationId xmlns:p14="http://schemas.microsoft.com/office/powerpoint/2010/main" val="27834008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2514" y="1624085"/>
            <a:ext cx="5834743" cy="1528548"/>
          </a:xfrm>
        </p:spPr>
        <p:txBody>
          <a:bodyPr>
            <a:normAutofit/>
          </a:bodyPr>
          <a:lstStyle/>
          <a:p>
            <a:pPr algn="ctr"/>
            <a:r>
              <a:rPr lang="en-US" sz="6600" b="1" dirty="0">
                <a:solidFill>
                  <a:srgbClr val="92D050"/>
                </a:solidFill>
              </a:rPr>
              <a:t>Thank You</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3595" y="3323770"/>
            <a:ext cx="1829951" cy="1843315"/>
          </a:xfrm>
          <a:prstGeom prst="rect">
            <a:avLst/>
          </a:prstGeom>
        </p:spPr>
      </p:pic>
    </p:spTree>
    <p:extLst>
      <p:ext uri="{BB962C8B-B14F-4D97-AF65-F5344CB8AC3E}">
        <p14:creationId xmlns:p14="http://schemas.microsoft.com/office/powerpoint/2010/main" val="3085643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769" y="493486"/>
            <a:ext cx="8551572" cy="1436914"/>
          </a:xfrm>
        </p:spPr>
        <p:txBody>
          <a:bodyPr>
            <a:normAutofit fontScale="90000"/>
          </a:bodyPr>
          <a:lstStyle/>
          <a:p>
            <a:pPr algn="ctr"/>
            <a:r>
              <a:rPr lang="en-US" dirty="0">
                <a:solidFill>
                  <a:schemeClr val="accent2"/>
                </a:solidFill>
              </a:rPr>
              <a:t>  </a:t>
            </a:r>
            <a:r>
              <a:rPr lang="en-US" dirty="0">
                <a:solidFill>
                  <a:srgbClr val="92D050"/>
                </a:solidFill>
                <a:latin typeface="Times New Roman" panose="02020603050405020304" pitchFamily="18" charset="0"/>
                <a:cs typeface="Times New Roman" panose="02020603050405020304" pitchFamily="18" charset="0"/>
              </a:rPr>
              <a:t>The name of my web-development project is Food Lover</a:t>
            </a:r>
            <a:r>
              <a:rPr lang="en-US" dirty="0">
                <a:solidFill>
                  <a:schemeClr val="accent6"/>
                </a:solidFill>
              </a:rPr>
              <a:t>.</a:t>
            </a:r>
            <a:br>
              <a:rPr lang="en-US" dirty="0">
                <a:solidFill>
                  <a:schemeClr val="accent2"/>
                </a:solidFill>
              </a:rPr>
            </a:br>
            <a:endParaRPr lang="en-US" dirty="0"/>
          </a:p>
        </p:txBody>
      </p:sp>
      <p:sp>
        <p:nvSpPr>
          <p:cNvPr id="3" name="Content Placeholder 2"/>
          <p:cNvSpPr>
            <a:spLocks noGrp="1"/>
          </p:cNvSpPr>
          <p:nvPr>
            <p:ph idx="1"/>
          </p:nvPr>
        </p:nvSpPr>
        <p:spPr>
          <a:xfrm>
            <a:off x="1957588" y="2160589"/>
            <a:ext cx="8770513" cy="3880773"/>
          </a:xfrm>
        </p:spPr>
        <p:txBody>
          <a:bodyPr>
            <a:normAutofit/>
          </a:bodyPr>
          <a:lstStyle/>
          <a:p>
            <a:pPr marL="0" indent="0" algn="ctr">
              <a:buNone/>
            </a:pPr>
            <a:r>
              <a:rPr lang="en-US" sz="2800" dirty="0">
                <a:solidFill>
                  <a:schemeClr val="tx1"/>
                </a:solidFill>
              </a:rPr>
              <a:t>So, What is Food Lover And what is Does?</a:t>
            </a:r>
          </a:p>
          <a:p>
            <a:pPr marL="0" indent="0">
              <a:lnSpc>
                <a:spcPct val="150000"/>
              </a:lnSpc>
              <a:buNone/>
            </a:pPr>
            <a:r>
              <a:rPr lang="en-US" dirty="0">
                <a:solidFill>
                  <a:schemeClr val="tx1"/>
                </a:solidFill>
              </a:rPr>
              <a:t>“Food Lover is a platform where health concern people can find a Solution about their fitness problem in their busy life. In Our Daily life people are so busy that they can not maintain their balance diet. Here At Food Lover people’s health concern like weight gain, weight loss, Weight maintenance are our duty to give the proper fitness of our customer though proper nutrition and balance food.”</a:t>
            </a:r>
          </a:p>
          <a:p>
            <a:pPr marL="0" indent="0">
              <a:buNone/>
            </a:pPr>
            <a:endParaRPr lang="en-US" dirty="0"/>
          </a:p>
        </p:txBody>
      </p:sp>
    </p:spTree>
    <p:extLst>
      <p:ext uri="{BB962C8B-B14F-4D97-AF65-F5344CB8AC3E}">
        <p14:creationId xmlns:p14="http://schemas.microsoft.com/office/powerpoint/2010/main" val="1014951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6075" y="609600"/>
            <a:ext cx="8242478" cy="1178257"/>
          </a:xfrm>
        </p:spPr>
        <p:txBody>
          <a:bodyPr/>
          <a:lstStyle/>
          <a:p>
            <a:pPr algn="ctr"/>
            <a:r>
              <a:rPr lang="en-US" dirty="0"/>
              <a:t>  </a:t>
            </a:r>
            <a:r>
              <a:rPr lang="en-US" sz="4000" dirty="0">
                <a:solidFill>
                  <a:srgbClr val="92D050"/>
                </a:solidFill>
                <a:latin typeface="Times New Roman" panose="02020603050405020304" pitchFamily="18" charset="0"/>
                <a:cs typeface="Times New Roman" panose="02020603050405020304" pitchFamily="18" charset="0"/>
              </a:rPr>
              <a:t>PREREQUIREMENTS</a:t>
            </a:r>
          </a:p>
        </p:txBody>
      </p:sp>
      <p:sp>
        <p:nvSpPr>
          <p:cNvPr id="3" name="Content Placeholder 2"/>
          <p:cNvSpPr>
            <a:spLocks noGrp="1"/>
          </p:cNvSpPr>
          <p:nvPr>
            <p:ph idx="1"/>
          </p:nvPr>
        </p:nvSpPr>
        <p:spPr>
          <a:xfrm>
            <a:off x="1906075" y="1930400"/>
            <a:ext cx="8100810" cy="4276956"/>
          </a:xfrm>
        </p:spPr>
        <p:txBody>
          <a:bodyPr>
            <a:normAutofit fontScale="92500" lnSpcReduction="20000"/>
          </a:bodyPr>
          <a:lstStyle/>
          <a:p>
            <a:r>
              <a:rPr lang="en-US" dirty="0">
                <a:solidFill>
                  <a:schemeClr val="tx1"/>
                </a:solidFill>
              </a:rPr>
              <a:t>HTML</a:t>
            </a:r>
          </a:p>
          <a:p>
            <a:endParaRPr lang="en-US" dirty="0">
              <a:solidFill>
                <a:schemeClr val="tx1"/>
              </a:solidFill>
            </a:endParaRPr>
          </a:p>
          <a:p>
            <a:r>
              <a:rPr lang="en-US" dirty="0">
                <a:solidFill>
                  <a:schemeClr val="tx1"/>
                </a:solidFill>
              </a:rPr>
              <a:t>CSS</a:t>
            </a:r>
          </a:p>
          <a:p>
            <a:endParaRPr lang="en-US" dirty="0">
              <a:solidFill>
                <a:schemeClr val="tx1"/>
              </a:solidFill>
            </a:endParaRPr>
          </a:p>
          <a:p>
            <a:r>
              <a:rPr lang="en-US" dirty="0">
                <a:solidFill>
                  <a:schemeClr val="tx1"/>
                </a:solidFill>
              </a:rPr>
              <a:t>JavaScript</a:t>
            </a:r>
          </a:p>
          <a:p>
            <a:pPr marL="0" indent="0">
              <a:buNone/>
            </a:pPr>
            <a:r>
              <a:rPr lang="en-US" dirty="0">
                <a:solidFill>
                  <a:schemeClr val="tx1"/>
                </a:solidFill>
              </a:rPr>
              <a:t> </a:t>
            </a:r>
          </a:p>
          <a:p>
            <a:r>
              <a:rPr lang="en-US" dirty="0">
                <a:solidFill>
                  <a:schemeClr val="tx1"/>
                </a:solidFill>
              </a:rPr>
              <a:t>OOP</a:t>
            </a:r>
          </a:p>
          <a:p>
            <a:pPr marL="0" indent="0">
              <a:buNone/>
            </a:pPr>
            <a:endParaRPr lang="en-US" dirty="0">
              <a:solidFill>
                <a:schemeClr val="tx1"/>
              </a:solidFill>
            </a:endParaRPr>
          </a:p>
          <a:p>
            <a:r>
              <a:rPr lang="en-US" dirty="0">
                <a:solidFill>
                  <a:schemeClr val="tx1"/>
                </a:solidFill>
              </a:rPr>
              <a:t>PHP</a:t>
            </a:r>
          </a:p>
          <a:p>
            <a:pPr marL="0" indent="0">
              <a:buNone/>
            </a:pPr>
            <a:endParaRPr lang="en-US" dirty="0"/>
          </a:p>
          <a:p>
            <a:pPr marL="0" indent="0" algn="just">
              <a:buNone/>
            </a:pPr>
            <a:r>
              <a:rPr lang="en-US" b="1" dirty="0"/>
              <a:t>                                                 </a:t>
            </a:r>
            <a:r>
              <a:rPr lang="en-US" b="1" dirty="0">
                <a:solidFill>
                  <a:schemeClr val="tx1"/>
                </a:solidFill>
              </a:rPr>
              <a:t>Frameworks</a:t>
            </a:r>
            <a:r>
              <a:rPr lang="en-US" dirty="0">
                <a:solidFill>
                  <a:schemeClr val="tx1"/>
                </a:solidFill>
              </a:rPr>
              <a:t> : LARAVEL, Bootstrap</a:t>
            </a:r>
          </a:p>
          <a:p>
            <a:pPr marL="0" indent="0">
              <a:buNone/>
            </a:pPr>
            <a:endParaRPr lang="en-US" dirty="0"/>
          </a:p>
        </p:txBody>
      </p:sp>
      <p:pic>
        <p:nvPicPr>
          <p:cNvPr id="4" name="Picture 3"/>
          <p:cNvPicPr>
            <a:picLocks noChangeAspect="1"/>
          </p:cNvPicPr>
          <p:nvPr/>
        </p:nvPicPr>
        <p:blipFill>
          <a:blip r:embed="rId2"/>
          <a:stretch>
            <a:fillRect/>
          </a:stretch>
        </p:blipFill>
        <p:spPr>
          <a:xfrm>
            <a:off x="4763167" y="2040219"/>
            <a:ext cx="3188484" cy="608567"/>
          </a:xfrm>
          <a:prstGeom prst="rect">
            <a:avLst/>
          </a:prstGeom>
        </p:spPr>
      </p:pic>
      <p:pic>
        <p:nvPicPr>
          <p:cNvPr id="5" name="Picture 4"/>
          <p:cNvPicPr>
            <a:picLocks noChangeAspect="1"/>
          </p:cNvPicPr>
          <p:nvPr/>
        </p:nvPicPr>
        <p:blipFill>
          <a:blip r:embed="rId3"/>
          <a:stretch>
            <a:fillRect/>
          </a:stretch>
        </p:blipFill>
        <p:spPr>
          <a:xfrm>
            <a:off x="4763167" y="2672230"/>
            <a:ext cx="3188484" cy="1700931"/>
          </a:xfrm>
          <a:prstGeom prst="rect">
            <a:avLst/>
          </a:prstGeom>
        </p:spPr>
      </p:pic>
      <p:pic>
        <p:nvPicPr>
          <p:cNvPr id="6" name="Picture 5"/>
          <p:cNvPicPr>
            <a:picLocks noChangeAspect="1"/>
          </p:cNvPicPr>
          <p:nvPr/>
        </p:nvPicPr>
        <p:blipFill>
          <a:blip r:embed="rId4"/>
          <a:stretch>
            <a:fillRect/>
          </a:stretch>
        </p:blipFill>
        <p:spPr>
          <a:xfrm>
            <a:off x="4763167" y="4382441"/>
            <a:ext cx="3188484" cy="1012024"/>
          </a:xfrm>
          <a:prstGeom prst="rect">
            <a:avLst/>
          </a:prstGeom>
        </p:spPr>
      </p:pic>
    </p:spTree>
    <p:extLst>
      <p:ext uri="{BB962C8B-B14F-4D97-AF65-F5344CB8AC3E}">
        <p14:creationId xmlns:p14="http://schemas.microsoft.com/office/powerpoint/2010/main" val="814762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1983" y="609600"/>
            <a:ext cx="7624293" cy="1320800"/>
          </a:xfrm>
        </p:spPr>
        <p:txBody>
          <a:bodyPr>
            <a:normAutofit/>
          </a:bodyPr>
          <a:lstStyle/>
          <a:p>
            <a:pPr algn="ctr"/>
            <a:r>
              <a:rPr lang="en-US" sz="4000" dirty="0">
                <a:solidFill>
                  <a:srgbClr val="92D050"/>
                </a:solidFill>
                <a:latin typeface="Times New Roman" panose="02020603050405020304" pitchFamily="18" charset="0"/>
                <a:cs typeface="Times New Roman" panose="02020603050405020304" pitchFamily="18" charset="0"/>
              </a:rPr>
              <a:t>Tools that are used:</a:t>
            </a:r>
          </a:p>
        </p:txBody>
      </p:sp>
      <p:sp>
        <p:nvSpPr>
          <p:cNvPr id="3" name="Content Placeholder 2"/>
          <p:cNvSpPr>
            <a:spLocks noGrp="1"/>
          </p:cNvSpPr>
          <p:nvPr>
            <p:ph idx="1"/>
          </p:nvPr>
        </p:nvSpPr>
        <p:spPr>
          <a:xfrm>
            <a:off x="2021982" y="2160589"/>
            <a:ext cx="7624294" cy="3880773"/>
          </a:xfrm>
        </p:spPr>
        <p:txBody>
          <a:bodyPr/>
          <a:lstStyle/>
          <a:p>
            <a:pPr>
              <a:buFont typeface="Wingdings" pitchFamily="2" charset="2"/>
              <a:buChar char="v"/>
            </a:pPr>
            <a:r>
              <a:rPr lang="en-US" dirty="0">
                <a:solidFill>
                  <a:schemeClr val="tx1"/>
                </a:solidFill>
              </a:rPr>
              <a:t>XAMPP</a:t>
            </a:r>
          </a:p>
          <a:p>
            <a:pPr>
              <a:buFont typeface="Wingdings" pitchFamily="2" charset="2"/>
              <a:buChar char="v"/>
            </a:pPr>
            <a:endParaRPr lang="en-US" dirty="0">
              <a:solidFill>
                <a:schemeClr val="tx1"/>
              </a:solidFill>
            </a:endParaRPr>
          </a:p>
          <a:p>
            <a:pPr>
              <a:buFont typeface="Wingdings" pitchFamily="2" charset="2"/>
              <a:buChar char="v"/>
            </a:pPr>
            <a:r>
              <a:rPr lang="en-US" dirty="0">
                <a:solidFill>
                  <a:schemeClr val="tx1"/>
                </a:solidFill>
              </a:rPr>
              <a:t> IDE (Sublime, Visual Studio code)</a:t>
            </a:r>
          </a:p>
          <a:p>
            <a:pPr>
              <a:buFont typeface="Wingdings" pitchFamily="2" charset="2"/>
              <a:buChar char="v"/>
            </a:pPr>
            <a:endParaRPr lang="en-US" dirty="0">
              <a:solidFill>
                <a:schemeClr val="tx1"/>
              </a:solidFill>
            </a:endParaRPr>
          </a:p>
          <a:p>
            <a:pPr>
              <a:buFont typeface="Wingdings" pitchFamily="2" charset="2"/>
              <a:buChar char="v"/>
            </a:pPr>
            <a:r>
              <a:rPr lang="en-US" dirty="0">
                <a:solidFill>
                  <a:schemeClr val="tx1"/>
                </a:solidFill>
              </a:rPr>
              <a:t> Composer</a:t>
            </a:r>
          </a:p>
          <a:p>
            <a:pPr>
              <a:buFont typeface="Wingdings" pitchFamily="2" charset="2"/>
              <a:buChar char="v"/>
            </a:pPr>
            <a:endParaRPr lang="en-US" dirty="0">
              <a:solidFill>
                <a:schemeClr val="tx1"/>
              </a:solidFill>
            </a:endParaRPr>
          </a:p>
          <a:p>
            <a:pPr>
              <a:buFont typeface="Wingdings" pitchFamily="2" charset="2"/>
              <a:buChar char="v"/>
            </a:pPr>
            <a:r>
              <a:rPr lang="en-US" dirty="0">
                <a:solidFill>
                  <a:schemeClr val="tx1"/>
                </a:solidFill>
              </a:rPr>
              <a:t> Web browser</a:t>
            </a:r>
          </a:p>
          <a:p>
            <a:pPr marL="0" indent="0">
              <a:buNone/>
            </a:pPr>
            <a:endParaRPr lang="en-US" dirty="0"/>
          </a:p>
        </p:txBody>
      </p:sp>
      <p:pic>
        <p:nvPicPr>
          <p:cNvPr id="4" name="Picture 3"/>
          <p:cNvPicPr>
            <a:picLocks noChangeAspect="1"/>
          </p:cNvPicPr>
          <p:nvPr/>
        </p:nvPicPr>
        <p:blipFill>
          <a:blip r:embed="rId2"/>
          <a:stretch>
            <a:fillRect/>
          </a:stretch>
        </p:blipFill>
        <p:spPr>
          <a:xfrm>
            <a:off x="6299239" y="2160589"/>
            <a:ext cx="1440963" cy="1197420"/>
          </a:xfrm>
          <a:prstGeom prst="rect">
            <a:avLst/>
          </a:prstGeom>
        </p:spPr>
      </p:pic>
      <p:pic>
        <p:nvPicPr>
          <p:cNvPr id="5" name="Picture 4"/>
          <p:cNvPicPr>
            <a:picLocks noChangeAspect="1"/>
          </p:cNvPicPr>
          <p:nvPr/>
        </p:nvPicPr>
        <p:blipFill>
          <a:blip r:embed="rId3"/>
          <a:stretch>
            <a:fillRect/>
          </a:stretch>
        </p:blipFill>
        <p:spPr>
          <a:xfrm>
            <a:off x="7959144" y="2160589"/>
            <a:ext cx="1323580" cy="1197420"/>
          </a:xfrm>
          <a:prstGeom prst="rect">
            <a:avLst/>
          </a:prstGeom>
        </p:spPr>
      </p:pic>
      <p:pic>
        <p:nvPicPr>
          <p:cNvPr id="6" name="Picture 5"/>
          <p:cNvPicPr>
            <a:picLocks noChangeAspect="1"/>
          </p:cNvPicPr>
          <p:nvPr/>
        </p:nvPicPr>
        <p:blipFill>
          <a:blip r:embed="rId4"/>
          <a:stretch>
            <a:fillRect/>
          </a:stretch>
        </p:blipFill>
        <p:spPr>
          <a:xfrm>
            <a:off x="6299238" y="3704580"/>
            <a:ext cx="1440963" cy="1304148"/>
          </a:xfrm>
          <a:prstGeom prst="rect">
            <a:avLst/>
          </a:prstGeom>
        </p:spPr>
      </p:pic>
      <p:pic>
        <p:nvPicPr>
          <p:cNvPr id="7" name="Picture 6"/>
          <p:cNvPicPr>
            <a:picLocks noChangeAspect="1"/>
          </p:cNvPicPr>
          <p:nvPr/>
        </p:nvPicPr>
        <p:blipFill>
          <a:blip r:embed="rId5"/>
          <a:stretch>
            <a:fillRect/>
          </a:stretch>
        </p:blipFill>
        <p:spPr>
          <a:xfrm>
            <a:off x="8031448" y="3704581"/>
            <a:ext cx="1323580" cy="1304148"/>
          </a:xfrm>
          <a:prstGeom prst="rect">
            <a:avLst/>
          </a:prstGeom>
        </p:spPr>
      </p:pic>
    </p:spTree>
    <p:extLst>
      <p:ext uri="{BB962C8B-B14F-4D97-AF65-F5344CB8AC3E}">
        <p14:creationId xmlns:p14="http://schemas.microsoft.com/office/powerpoint/2010/main" val="3952111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6569" y="609600"/>
            <a:ext cx="8316687" cy="1320800"/>
          </a:xfrm>
        </p:spPr>
        <p:txBody>
          <a:bodyPr>
            <a:normAutofit/>
          </a:bodyPr>
          <a:lstStyle/>
          <a:p>
            <a:pPr algn="ctr"/>
            <a:r>
              <a:rPr lang="en-US" dirty="0">
                <a:solidFill>
                  <a:srgbClr val="92D050"/>
                </a:solidFill>
              </a:rPr>
              <a:t>The Objectives And The Challenges of the project :</a:t>
            </a:r>
          </a:p>
        </p:txBody>
      </p:sp>
      <p:sp>
        <p:nvSpPr>
          <p:cNvPr id="3" name="Content Placeholder 2"/>
          <p:cNvSpPr>
            <a:spLocks noGrp="1"/>
          </p:cNvSpPr>
          <p:nvPr>
            <p:ph sz="half" idx="1"/>
          </p:nvPr>
        </p:nvSpPr>
        <p:spPr>
          <a:xfrm>
            <a:off x="1596570" y="2160589"/>
            <a:ext cx="3788230" cy="3880772"/>
          </a:xfrm>
        </p:spPr>
        <p:txBody>
          <a:bodyPr>
            <a:normAutofit fontScale="85000" lnSpcReduction="10000"/>
          </a:bodyPr>
          <a:lstStyle/>
          <a:p>
            <a:pPr marL="0" indent="0">
              <a:buNone/>
            </a:pPr>
            <a:endParaRPr lang="en-US" dirty="0"/>
          </a:p>
          <a:p>
            <a:pPr marL="0" indent="0" algn="ctr">
              <a:buNone/>
            </a:pPr>
            <a:r>
              <a:rPr lang="en-US" sz="2000" b="1" dirty="0">
                <a:solidFill>
                  <a:schemeClr val="tx1"/>
                </a:solidFill>
              </a:rPr>
              <a:t>Objectives:</a:t>
            </a:r>
          </a:p>
          <a:p>
            <a:pPr marL="0" indent="0">
              <a:buNone/>
            </a:pPr>
            <a:endParaRPr lang="en-US" dirty="0">
              <a:solidFill>
                <a:schemeClr val="tx1"/>
              </a:solidFill>
            </a:endParaRPr>
          </a:p>
          <a:p>
            <a:pPr>
              <a:buFont typeface="Wingdings" panose="05000000000000000000" pitchFamily="2" charset="2"/>
              <a:buChar char="§"/>
            </a:pPr>
            <a:r>
              <a:rPr lang="en-US" sz="2400" dirty="0">
                <a:solidFill>
                  <a:schemeClr val="tx1"/>
                </a:solidFill>
              </a:rPr>
              <a:t>Provide Website Platform for them.</a:t>
            </a:r>
          </a:p>
          <a:p>
            <a:pPr>
              <a:buFont typeface="Wingdings" panose="05000000000000000000" pitchFamily="2" charset="2"/>
              <a:buChar char="§"/>
            </a:pPr>
            <a:r>
              <a:rPr lang="en-US" sz="2400" dirty="0">
                <a:solidFill>
                  <a:schemeClr val="tx1"/>
                </a:solidFill>
              </a:rPr>
              <a:t>Explore to extract the market demand.</a:t>
            </a:r>
          </a:p>
          <a:p>
            <a:pPr>
              <a:buFont typeface="Wingdings" panose="05000000000000000000" pitchFamily="2" charset="2"/>
              <a:buChar char="§"/>
            </a:pPr>
            <a:r>
              <a:rPr lang="en-US" sz="2400" dirty="0">
                <a:solidFill>
                  <a:schemeClr val="tx1"/>
                </a:solidFill>
              </a:rPr>
              <a:t>Designing and developing the website.</a:t>
            </a:r>
          </a:p>
          <a:p>
            <a:pPr>
              <a:buFont typeface="Wingdings" panose="05000000000000000000" pitchFamily="2" charset="2"/>
              <a:buChar char="§"/>
            </a:pPr>
            <a:r>
              <a:rPr lang="en-US" sz="2400" dirty="0">
                <a:solidFill>
                  <a:schemeClr val="tx1"/>
                </a:solidFill>
              </a:rPr>
              <a:t>Analyze the different techniques of data collection.</a:t>
            </a:r>
          </a:p>
          <a:p>
            <a:pPr marL="0" indent="0">
              <a:buNone/>
            </a:pPr>
            <a:endParaRPr lang="en-US" dirty="0"/>
          </a:p>
        </p:txBody>
      </p:sp>
      <p:sp>
        <p:nvSpPr>
          <p:cNvPr id="4" name="Content Placeholder 3"/>
          <p:cNvSpPr>
            <a:spLocks noGrp="1"/>
          </p:cNvSpPr>
          <p:nvPr>
            <p:ph sz="half" idx="2"/>
          </p:nvPr>
        </p:nvSpPr>
        <p:spPr>
          <a:xfrm>
            <a:off x="5863771" y="2160589"/>
            <a:ext cx="4049485" cy="3880773"/>
          </a:xfrm>
        </p:spPr>
        <p:txBody>
          <a:bodyPr>
            <a:normAutofit fontScale="85000" lnSpcReduction="10000"/>
          </a:bodyPr>
          <a:lstStyle/>
          <a:p>
            <a:pPr marL="0" indent="0">
              <a:buNone/>
            </a:pPr>
            <a:endParaRPr lang="en-US" dirty="0"/>
          </a:p>
          <a:p>
            <a:pPr marL="0" indent="0" algn="ctr">
              <a:buNone/>
            </a:pPr>
            <a:r>
              <a:rPr lang="en-US" sz="2000" b="1" dirty="0">
                <a:solidFill>
                  <a:schemeClr val="tx1"/>
                </a:solidFill>
              </a:rPr>
              <a:t>Challenges:</a:t>
            </a:r>
          </a:p>
          <a:p>
            <a:pPr marL="0" indent="0">
              <a:buNone/>
            </a:pPr>
            <a:endParaRPr lang="en-US" dirty="0">
              <a:solidFill>
                <a:schemeClr val="tx1"/>
              </a:solidFill>
            </a:endParaRPr>
          </a:p>
          <a:p>
            <a:pPr>
              <a:buFont typeface="Wingdings" panose="05000000000000000000" pitchFamily="2" charset="2"/>
              <a:buChar char="§"/>
            </a:pPr>
            <a:r>
              <a:rPr lang="en-US" sz="2400" dirty="0">
                <a:solidFill>
                  <a:schemeClr val="tx1"/>
                </a:solidFill>
              </a:rPr>
              <a:t>How to use and build Full Stack Website using  popular framework (LARAVEL).</a:t>
            </a:r>
          </a:p>
          <a:p>
            <a:pPr>
              <a:buFont typeface="Wingdings" panose="05000000000000000000" pitchFamily="2" charset="2"/>
              <a:buChar char="§"/>
            </a:pPr>
            <a:r>
              <a:rPr lang="en-US" sz="2400" dirty="0">
                <a:solidFill>
                  <a:schemeClr val="tx1"/>
                </a:solidFill>
              </a:rPr>
              <a:t>How to make Responsive   Website.</a:t>
            </a:r>
          </a:p>
          <a:p>
            <a:pPr>
              <a:buFont typeface="Wingdings" panose="05000000000000000000" pitchFamily="2" charset="2"/>
              <a:buChar char="§"/>
            </a:pPr>
            <a:r>
              <a:rPr lang="en-US" sz="2400" dirty="0">
                <a:solidFill>
                  <a:schemeClr val="tx1"/>
                </a:solidFill>
              </a:rPr>
              <a:t>How to make Dynamic Website.</a:t>
            </a:r>
          </a:p>
          <a:p>
            <a:pPr>
              <a:buFont typeface="Wingdings" panose="05000000000000000000" pitchFamily="2" charset="2"/>
              <a:buChar char="§"/>
            </a:pPr>
            <a:r>
              <a:rPr lang="en-US" sz="2400" dirty="0">
                <a:solidFill>
                  <a:schemeClr val="tx1"/>
                </a:solidFill>
              </a:rPr>
              <a:t>Database connection ( Back-end Work).</a:t>
            </a:r>
          </a:p>
          <a:p>
            <a:pPr marL="0" indent="0">
              <a:buNone/>
            </a:pPr>
            <a:endParaRPr lang="en-US" dirty="0"/>
          </a:p>
        </p:txBody>
      </p:sp>
    </p:spTree>
    <p:extLst>
      <p:ext uri="{BB962C8B-B14F-4D97-AF65-F5344CB8AC3E}">
        <p14:creationId xmlns:p14="http://schemas.microsoft.com/office/powerpoint/2010/main" val="3787183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4651" y="354842"/>
            <a:ext cx="9583977" cy="832513"/>
          </a:xfrm>
        </p:spPr>
        <p:txBody>
          <a:bodyPr>
            <a:normAutofit fontScale="90000"/>
          </a:bodyPr>
          <a:lstStyle/>
          <a:p>
            <a:pPr algn="ctr"/>
            <a:r>
              <a:rPr lang="en-US" dirty="0">
                <a:solidFill>
                  <a:srgbClr val="92D050"/>
                </a:solidFill>
              </a:rPr>
              <a:t>A Short Description About The Framework</a:t>
            </a:r>
          </a:p>
        </p:txBody>
      </p:sp>
      <p:sp>
        <p:nvSpPr>
          <p:cNvPr id="3" name="Content Placeholder 2"/>
          <p:cNvSpPr>
            <a:spLocks noGrp="1"/>
          </p:cNvSpPr>
          <p:nvPr>
            <p:ph idx="1"/>
          </p:nvPr>
        </p:nvSpPr>
        <p:spPr>
          <a:xfrm>
            <a:off x="1320801" y="1465943"/>
            <a:ext cx="9477828" cy="5112278"/>
          </a:xfrm>
        </p:spPr>
        <p:txBody>
          <a:bodyPr>
            <a:normAutofit fontScale="92500" lnSpcReduction="20000"/>
          </a:bodyPr>
          <a:lstStyle/>
          <a:p>
            <a:pPr marL="0" indent="0" algn="ctr">
              <a:buNone/>
            </a:pPr>
            <a:r>
              <a:rPr lang="en-US" sz="3200" dirty="0">
                <a:solidFill>
                  <a:schemeClr val="tx1"/>
                </a:solidFill>
              </a:rPr>
              <a:t>What is LARAVEL And why LARAVEL ?</a:t>
            </a:r>
          </a:p>
          <a:p>
            <a:pPr marL="0" indent="0">
              <a:lnSpc>
                <a:spcPct val="150000"/>
              </a:lnSpc>
              <a:buNone/>
            </a:pPr>
            <a:r>
              <a:rPr lang="en-US" dirty="0">
                <a:solidFill>
                  <a:schemeClr val="tx1"/>
                </a:solidFill>
              </a:rPr>
              <a:t>LARAVEL is an open-source PHP framework designed to make developing web apps easier and faster through built-in features. It has A complete authentication system. A portable, virtual development environment and Object-relational mapping. I use LARAVEL because:</a:t>
            </a:r>
            <a:endParaRPr lang="en-US" sz="3200" dirty="0">
              <a:solidFill>
                <a:schemeClr val="tx1"/>
              </a:solidFill>
            </a:endParaRPr>
          </a:p>
          <a:p>
            <a:pPr>
              <a:lnSpc>
                <a:spcPct val="150000"/>
              </a:lnSpc>
              <a:buFont typeface="Wingdings" panose="05000000000000000000" pitchFamily="2" charset="2"/>
              <a:buChar char="Ø"/>
            </a:pPr>
            <a:r>
              <a:rPr lang="en-US" sz="2100" dirty="0">
                <a:solidFill>
                  <a:schemeClr val="tx1"/>
                </a:solidFill>
              </a:rPr>
              <a:t>LARAVEL takes care of the security within its framework,</a:t>
            </a:r>
          </a:p>
          <a:p>
            <a:pPr>
              <a:buFont typeface="Wingdings" panose="05000000000000000000" pitchFamily="2" charset="2"/>
              <a:buChar char="Ø"/>
            </a:pPr>
            <a:endParaRPr lang="en-US" sz="2100" dirty="0">
              <a:solidFill>
                <a:schemeClr val="tx1"/>
              </a:solidFill>
            </a:endParaRPr>
          </a:p>
          <a:p>
            <a:pPr>
              <a:buFont typeface="Wingdings" panose="05000000000000000000" pitchFamily="2" charset="2"/>
              <a:buChar char="Ø"/>
            </a:pPr>
            <a:r>
              <a:rPr lang="en-US" sz="2100" dirty="0">
                <a:solidFill>
                  <a:schemeClr val="tx1"/>
                </a:solidFill>
              </a:rPr>
              <a:t>With LARAVEL framework database migrations, it is extremely easy,</a:t>
            </a:r>
          </a:p>
          <a:p>
            <a:pPr>
              <a:buFont typeface="Wingdings" panose="05000000000000000000" pitchFamily="2" charset="2"/>
              <a:buChar char="Ø"/>
            </a:pPr>
            <a:endParaRPr lang="en-US" sz="2100" dirty="0">
              <a:solidFill>
                <a:schemeClr val="tx1"/>
              </a:solidFill>
            </a:endParaRPr>
          </a:p>
          <a:p>
            <a:pPr>
              <a:buFont typeface="Wingdings" panose="05000000000000000000" pitchFamily="2" charset="2"/>
              <a:buChar char="Ø"/>
            </a:pPr>
            <a:r>
              <a:rPr lang="en-US" sz="2100" dirty="0">
                <a:solidFill>
                  <a:schemeClr val="tx1"/>
                </a:solidFill>
              </a:rPr>
              <a:t>Automatic Package Discovery,</a:t>
            </a:r>
          </a:p>
          <a:p>
            <a:pPr marL="0" indent="0">
              <a:buNone/>
            </a:pPr>
            <a:endParaRPr lang="en-US" sz="2100" dirty="0">
              <a:solidFill>
                <a:schemeClr val="tx1"/>
              </a:solidFill>
            </a:endParaRPr>
          </a:p>
          <a:p>
            <a:pPr>
              <a:buFont typeface="Wingdings" panose="05000000000000000000" pitchFamily="2" charset="2"/>
              <a:buChar char="Ø"/>
            </a:pPr>
            <a:r>
              <a:rPr lang="en-US" sz="2100" dirty="0">
                <a:solidFill>
                  <a:schemeClr val="tx1"/>
                </a:solidFill>
              </a:rPr>
              <a:t>Clean documentation and Model View Controller (MVC) support</a:t>
            </a:r>
            <a:endParaRPr lang="en-US" dirty="0">
              <a:solidFill>
                <a:schemeClr val="tx1"/>
              </a:solidFill>
            </a:endParaRPr>
          </a:p>
        </p:txBody>
      </p:sp>
    </p:spTree>
    <p:extLst>
      <p:ext uri="{BB962C8B-B14F-4D97-AF65-F5344CB8AC3E}">
        <p14:creationId xmlns:p14="http://schemas.microsoft.com/office/powerpoint/2010/main" val="3442289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2763" y="395785"/>
            <a:ext cx="9962867" cy="681359"/>
          </a:xfrm>
        </p:spPr>
        <p:txBody>
          <a:bodyPr>
            <a:normAutofit fontScale="90000"/>
          </a:bodyPr>
          <a:lstStyle/>
          <a:p>
            <a:pPr algn="ctr"/>
            <a:r>
              <a:rPr lang="en-US" dirty="0">
                <a:solidFill>
                  <a:srgbClr val="92D050"/>
                </a:solidFill>
              </a:rPr>
              <a:t>MVC Pattern Implementation in LARAVEL:</a:t>
            </a:r>
          </a:p>
        </p:txBody>
      </p:sp>
      <p:sp>
        <p:nvSpPr>
          <p:cNvPr id="3" name="Content Placeholder 2"/>
          <p:cNvSpPr>
            <a:spLocks noGrp="1"/>
          </p:cNvSpPr>
          <p:nvPr>
            <p:ph idx="1"/>
          </p:nvPr>
        </p:nvSpPr>
        <p:spPr>
          <a:xfrm>
            <a:off x="627797" y="1077145"/>
            <a:ext cx="11564202" cy="5473780"/>
          </a:xfrm>
        </p:spPr>
        <p:txBody>
          <a:bodyPr>
            <a:normAutofit fontScale="62500" lnSpcReduction="20000"/>
          </a:bodyPr>
          <a:lstStyle/>
          <a:p>
            <a:pPr marL="0" indent="0">
              <a:buNone/>
            </a:pPr>
            <a:endParaRPr lang="en-US" sz="2200" dirty="0"/>
          </a:p>
          <a:p>
            <a:pPr marL="0" indent="0">
              <a:buNone/>
            </a:pPr>
            <a:r>
              <a:rPr lang="en-US" sz="2200" dirty="0">
                <a:solidFill>
                  <a:schemeClr val="tx1"/>
                </a:solidFill>
              </a:rPr>
              <a:t>It separates the application into three parts: the model, the view, and the </a:t>
            </a:r>
          </a:p>
          <a:p>
            <a:pPr marL="0" indent="0">
              <a:buNone/>
            </a:pPr>
            <a:r>
              <a:rPr lang="en-US" sz="2200" dirty="0">
                <a:solidFill>
                  <a:schemeClr val="tx1"/>
                </a:solidFill>
              </a:rPr>
              <a:t>controller. They Are shortly describe:</a:t>
            </a:r>
          </a:p>
          <a:p>
            <a:pPr marL="0" indent="0">
              <a:lnSpc>
                <a:spcPct val="150000"/>
              </a:lnSpc>
              <a:buNone/>
            </a:pPr>
            <a:r>
              <a:rPr lang="en-US" u="sng" dirty="0">
                <a:solidFill>
                  <a:schemeClr val="tx1"/>
                </a:solidFill>
              </a:rPr>
              <a:t>Models: </a:t>
            </a:r>
            <a:r>
              <a:rPr lang="en-US" dirty="0">
                <a:solidFill>
                  <a:schemeClr val="tx1"/>
                </a:solidFill>
              </a:rPr>
              <a:t>A model is data used by a program. This may be a database,</a:t>
            </a:r>
          </a:p>
          <a:p>
            <a:pPr marL="0" indent="0">
              <a:lnSpc>
                <a:spcPct val="150000"/>
              </a:lnSpc>
              <a:buNone/>
            </a:pPr>
            <a:r>
              <a:rPr lang="en-US" dirty="0">
                <a:solidFill>
                  <a:schemeClr val="tx1"/>
                </a:solidFill>
              </a:rPr>
              <a:t>file or a simple object. It is usually a class with properties that match      </a:t>
            </a:r>
          </a:p>
          <a:p>
            <a:pPr marL="0" indent="0">
              <a:lnSpc>
                <a:spcPct val="150000"/>
              </a:lnSpc>
              <a:buNone/>
            </a:pPr>
            <a:r>
              <a:rPr lang="en-US" dirty="0">
                <a:solidFill>
                  <a:schemeClr val="tx1"/>
                </a:solidFill>
              </a:rPr>
              <a:t>the columns in the database.</a:t>
            </a:r>
          </a:p>
          <a:p>
            <a:pPr marL="0" indent="0">
              <a:lnSpc>
                <a:spcPct val="150000"/>
              </a:lnSpc>
              <a:buNone/>
            </a:pPr>
            <a:r>
              <a:rPr lang="en-US" u="sng" dirty="0">
                <a:solidFill>
                  <a:schemeClr val="tx1"/>
                </a:solidFill>
              </a:rPr>
              <a:t>Views: </a:t>
            </a:r>
            <a:r>
              <a:rPr lang="en-US" dirty="0">
                <a:solidFill>
                  <a:schemeClr val="tx1"/>
                </a:solidFill>
              </a:rPr>
              <a:t>A view is the means of displaying objects within an application. </a:t>
            </a:r>
          </a:p>
          <a:p>
            <a:pPr marL="0" indent="0">
              <a:lnSpc>
                <a:spcPct val="150000"/>
              </a:lnSpc>
              <a:buNone/>
            </a:pPr>
            <a:r>
              <a:rPr lang="en-US" dirty="0">
                <a:solidFill>
                  <a:schemeClr val="tx1"/>
                </a:solidFill>
              </a:rPr>
              <a:t> Examples include displaying a window or buttons or text within a </a:t>
            </a:r>
          </a:p>
          <a:p>
            <a:pPr marL="0" indent="0">
              <a:lnSpc>
                <a:spcPct val="150000"/>
              </a:lnSpc>
              <a:buNone/>
            </a:pPr>
            <a:r>
              <a:rPr lang="en-US" dirty="0">
                <a:solidFill>
                  <a:schemeClr val="tx1"/>
                </a:solidFill>
              </a:rPr>
              <a:t> window. It includes anything that the user can see. creating the projects</a:t>
            </a:r>
          </a:p>
          <a:p>
            <a:pPr marL="0" indent="0">
              <a:lnSpc>
                <a:spcPct val="150000"/>
              </a:lnSpc>
              <a:buNone/>
            </a:pPr>
            <a:r>
              <a:rPr lang="en-US" dirty="0">
                <a:solidFill>
                  <a:schemeClr val="tx1"/>
                </a:solidFill>
              </a:rPr>
              <a:t> views. All the views are stored in the resources/views directory.</a:t>
            </a:r>
          </a:p>
          <a:p>
            <a:pPr marL="0" indent="0">
              <a:lnSpc>
                <a:spcPct val="150000"/>
              </a:lnSpc>
              <a:buNone/>
            </a:pPr>
            <a:r>
              <a:rPr lang="en-US" u="sng" dirty="0">
                <a:solidFill>
                  <a:schemeClr val="tx1"/>
                </a:solidFill>
              </a:rPr>
              <a:t>Controllers:</a:t>
            </a:r>
            <a:r>
              <a:rPr lang="en-US" dirty="0">
                <a:solidFill>
                  <a:schemeClr val="tx1"/>
                </a:solidFill>
              </a:rPr>
              <a:t> A controller updates both models and views. It accepts input and performs the</a:t>
            </a:r>
          </a:p>
          <a:p>
            <a:pPr marL="0" indent="0">
              <a:lnSpc>
                <a:spcPct val="150000"/>
              </a:lnSpc>
              <a:buNone/>
            </a:pPr>
            <a:r>
              <a:rPr lang="en-US" dirty="0">
                <a:solidFill>
                  <a:schemeClr val="tx1"/>
                </a:solidFill>
              </a:rPr>
              <a:t> corresponding update. a controller can update a model . By changing the attributes of a </a:t>
            </a:r>
          </a:p>
          <a:p>
            <a:pPr marL="0" indent="0">
              <a:lnSpc>
                <a:spcPct val="150000"/>
              </a:lnSpc>
              <a:buNone/>
            </a:pPr>
            <a:r>
              <a:rPr lang="en-US" dirty="0">
                <a:solidFill>
                  <a:schemeClr val="tx1"/>
                </a:solidFill>
              </a:rPr>
              <a:t>character in a video game.</a:t>
            </a:r>
          </a:p>
          <a:p>
            <a:pPr marL="0" indent="0">
              <a:buNone/>
            </a:pPr>
            <a:endParaRPr lang="en-US" dirty="0"/>
          </a:p>
        </p:txBody>
      </p:sp>
      <p:pic>
        <p:nvPicPr>
          <p:cNvPr id="4" name="Picture 3"/>
          <p:cNvPicPr>
            <a:picLocks noChangeAspect="1"/>
          </p:cNvPicPr>
          <p:nvPr/>
        </p:nvPicPr>
        <p:blipFill>
          <a:blip r:embed="rId2"/>
          <a:stretch>
            <a:fillRect/>
          </a:stretch>
        </p:blipFill>
        <p:spPr>
          <a:xfrm>
            <a:off x="6701050" y="1426733"/>
            <a:ext cx="4653887" cy="3628570"/>
          </a:xfrm>
          <a:prstGeom prst="rect">
            <a:avLst/>
          </a:prstGeom>
        </p:spPr>
      </p:pic>
    </p:spTree>
    <p:extLst>
      <p:ext uri="{BB962C8B-B14F-4D97-AF65-F5344CB8AC3E}">
        <p14:creationId xmlns:p14="http://schemas.microsoft.com/office/powerpoint/2010/main" val="4106605663"/>
      </p:ext>
    </p:extLst>
  </p:cSld>
  <p:clrMapOvr>
    <a:masterClrMapping/>
  </p:clrMapOvr>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TM03457444[[fn=Basis]]</Template>
  <TotalTime>1208</TotalTime>
  <Words>847</Words>
  <Application>Microsoft Office PowerPoint</Application>
  <PresentationFormat>Widescreen</PresentationFormat>
  <Paragraphs>142</Paragraphs>
  <Slides>32</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Corbel</vt:lpstr>
      <vt:lpstr>Times New Roman</vt:lpstr>
      <vt:lpstr>Wingdings</vt:lpstr>
      <vt:lpstr>Basis</vt:lpstr>
      <vt:lpstr>CSE-499(Final Defense) Presentation Slides</vt:lpstr>
      <vt:lpstr>Company Profile</vt:lpstr>
      <vt:lpstr>Working Period And Position </vt:lpstr>
      <vt:lpstr>  The name of my web-development project is Food Lover. </vt:lpstr>
      <vt:lpstr>  PREREQUIREMENTS</vt:lpstr>
      <vt:lpstr>Tools that are used:</vt:lpstr>
      <vt:lpstr>The Objectives And The Challenges of the project :</vt:lpstr>
      <vt:lpstr>A Short Description About The Framework</vt:lpstr>
      <vt:lpstr>MVC Pattern Implementation in LARAVEL:</vt:lpstr>
      <vt:lpstr> Comparison of LARAVEL</vt:lpstr>
      <vt:lpstr>       Implemented Work:</vt:lpstr>
      <vt:lpstr>Implemented Work cont'd</vt:lpstr>
      <vt:lpstr>Implemented Work cont'd</vt:lpstr>
      <vt:lpstr>PowerPoint Presentation</vt:lpstr>
      <vt:lpstr>Implemented Work cont'd</vt:lpstr>
      <vt:lpstr>Implemented Work cont'd</vt:lpstr>
      <vt:lpstr>Implemented Work cont'd</vt:lpstr>
      <vt:lpstr>Implemented Work cont'd</vt:lpstr>
      <vt:lpstr>Implemented Work cont'd</vt:lpstr>
      <vt:lpstr>Implemented Work cont'd</vt:lpstr>
      <vt:lpstr>Implemented Work cont'd</vt:lpstr>
      <vt:lpstr>Implemented Work cont'd</vt:lpstr>
      <vt:lpstr>Implemented Work cont'd</vt:lpstr>
      <vt:lpstr>Implemented Work cont'd</vt:lpstr>
      <vt:lpstr>Implemented Work cont'd</vt:lpstr>
      <vt:lpstr>Social Media connection of Food Lover:</vt:lpstr>
      <vt:lpstr>PowerPoint Presentation</vt:lpstr>
      <vt:lpstr>          </vt:lpstr>
      <vt:lpstr>          </vt:lpstr>
      <vt:lpstr>         Complete Report:</vt:lpstr>
      <vt:lpstr>Complete Report: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Satyaki Das</cp:lastModifiedBy>
  <cp:revision>116</cp:revision>
  <dcterms:created xsi:type="dcterms:W3CDTF">2020-04-10T11:01:38Z</dcterms:created>
  <dcterms:modified xsi:type="dcterms:W3CDTF">2020-06-02T09:08:57Z</dcterms:modified>
</cp:coreProperties>
</file>